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4" r:id="rId8"/>
    <p:sldId id="265" r:id="rId9"/>
    <p:sldId id="266" r:id="rId10"/>
    <p:sldId id="267" r:id="rId11"/>
    <p:sldId id="268" r:id="rId12"/>
    <p:sldId id="269" r:id="rId13"/>
    <p:sldId id="263" r:id="rId14"/>
    <p:sldId id="270" r:id="rId15"/>
    <p:sldId id="271" r:id="rId1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3E55A-1DB7-4018-B8B9-4F9DD62D8395}" type="datetimeFigureOut">
              <a:rPr lang="de-DE" smtClean="0"/>
              <a:t>04.01.2021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E5200-B36A-4E5A-946C-925851F7432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31198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3E55A-1DB7-4018-B8B9-4F9DD62D8395}" type="datetimeFigureOut">
              <a:rPr lang="de-DE" smtClean="0"/>
              <a:t>04.01.2021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E5200-B36A-4E5A-946C-925851F7432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76631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3E55A-1DB7-4018-B8B9-4F9DD62D8395}" type="datetimeFigureOut">
              <a:rPr lang="de-DE" smtClean="0"/>
              <a:t>04.01.2021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E5200-B36A-4E5A-946C-925851F7432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342858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de-DE" smtClean="0"/>
              <a:t>Textmasterformat bearbeiten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3E55A-1DB7-4018-B8B9-4F9DD62D8395}" type="datetimeFigureOut">
              <a:rPr lang="de-DE" smtClean="0"/>
              <a:t>04.01.2021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E5200-B36A-4E5A-946C-925851F7432B}" type="slidenum">
              <a:rPr lang="de-DE" smtClean="0"/>
              <a:t>‹Nr.›</a:t>
            </a:fld>
            <a:endParaRPr lang="de-DE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917715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3E55A-1DB7-4018-B8B9-4F9DD62D8395}" type="datetimeFigureOut">
              <a:rPr lang="de-DE" smtClean="0"/>
              <a:t>04.01.2021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E5200-B36A-4E5A-946C-925851F7432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561426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p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3E55A-1DB7-4018-B8B9-4F9DD62D8395}" type="datetimeFigureOut">
              <a:rPr lang="de-DE" smtClean="0"/>
              <a:t>04.01.2021</a:t>
            </a:fld>
            <a:endParaRPr lang="de-DE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E5200-B36A-4E5A-946C-925851F7432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698459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Bildsp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3E55A-1DB7-4018-B8B9-4F9DD62D8395}" type="datetimeFigureOut">
              <a:rPr lang="de-DE" smtClean="0"/>
              <a:t>04.01.2021</a:t>
            </a:fld>
            <a:endParaRPr lang="de-DE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E5200-B36A-4E5A-946C-925851F7432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41778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3E55A-1DB7-4018-B8B9-4F9DD62D8395}" type="datetimeFigureOut">
              <a:rPr lang="de-DE" smtClean="0"/>
              <a:t>04.01.2021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E5200-B36A-4E5A-946C-925851F7432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974486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3E55A-1DB7-4018-B8B9-4F9DD62D8395}" type="datetimeFigureOut">
              <a:rPr lang="de-DE" smtClean="0"/>
              <a:t>04.01.2021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E5200-B36A-4E5A-946C-925851F7432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10837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3E55A-1DB7-4018-B8B9-4F9DD62D8395}" type="datetimeFigureOut">
              <a:rPr lang="de-DE" smtClean="0"/>
              <a:t>04.01.2021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E5200-B36A-4E5A-946C-925851F7432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3979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3E55A-1DB7-4018-B8B9-4F9DD62D8395}" type="datetimeFigureOut">
              <a:rPr lang="de-DE" smtClean="0"/>
              <a:t>04.01.2021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E5200-B36A-4E5A-946C-925851F7432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80999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3E55A-1DB7-4018-B8B9-4F9DD62D8395}" type="datetimeFigureOut">
              <a:rPr lang="de-DE" smtClean="0"/>
              <a:t>04.01.2021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E5200-B36A-4E5A-946C-925851F7432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904578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3E55A-1DB7-4018-B8B9-4F9DD62D8395}" type="datetimeFigureOut">
              <a:rPr lang="de-DE" smtClean="0"/>
              <a:t>04.01.2021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E5200-B36A-4E5A-946C-925851F7432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6289768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3E55A-1DB7-4018-B8B9-4F9DD62D8395}" type="datetimeFigureOut">
              <a:rPr lang="de-DE" smtClean="0"/>
              <a:t>04.01.2021</a:t>
            </a:fld>
            <a:endParaRPr lang="de-DE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E5200-B36A-4E5A-946C-925851F7432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89057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3E55A-1DB7-4018-B8B9-4F9DD62D8395}" type="datetimeFigureOut">
              <a:rPr lang="de-DE" smtClean="0"/>
              <a:t>04.01.2021</a:t>
            </a:fld>
            <a:endParaRPr lang="de-DE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E5200-B36A-4E5A-946C-925851F7432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61371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3E55A-1DB7-4018-B8B9-4F9DD62D8395}" type="datetimeFigureOut">
              <a:rPr lang="de-DE" smtClean="0"/>
              <a:t>04.01.2021</a:t>
            </a:fld>
            <a:endParaRPr lang="de-DE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E5200-B36A-4E5A-946C-925851F7432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394517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3E55A-1DB7-4018-B8B9-4F9DD62D8395}" type="datetimeFigureOut">
              <a:rPr lang="de-DE" smtClean="0"/>
              <a:t>04.01.2021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E5200-B36A-4E5A-946C-925851F7432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92283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54B3E55A-1DB7-4018-B8B9-4F9DD62D8395}" type="datetimeFigureOut">
              <a:rPr lang="de-DE" smtClean="0"/>
              <a:t>04.01.2021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3E5200-B36A-4E5A-946C-925851F7432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3091777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  <p:sldLayoutId id="2147483739" r:id="rId13"/>
    <p:sldLayoutId id="2147483740" r:id="rId14"/>
    <p:sldLayoutId id="2147483741" r:id="rId15"/>
    <p:sldLayoutId id="2147483742" r:id="rId16"/>
    <p:sldLayoutId id="214748374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54954" y="1447800"/>
            <a:ext cx="9430667" cy="3329581"/>
          </a:xfrm>
        </p:spPr>
        <p:txBody>
          <a:bodyPr/>
          <a:lstStyle/>
          <a:p>
            <a:r>
              <a:rPr lang="de-DE" dirty="0" smtClean="0"/>
              <a:t>Prüfungsfragestunde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 smtClean="0"/>
              <a:t>Julius und </a:t>
            </a:r>
            <a:r>
              <a:rPr lang="de-DE" dirty="0" err="1" smtClean="0"/>
              <a:t>clemens</a:t>
            </a:r>
            <a:r>
              <a:rPr lang="de-DE" dirty="0" smtClean="0"/>
              <a:t>, 5. Fachsemester Wirtschaftsinformatik (Diplom)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00283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Kosten- und Leistungsrechnung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Prüfungsschwerpunkte beachten!</a:t>
            </a:r>
          </a:p>
          <a:p>
            <a:r>
              <a:rPr lang="de-DE" dirty="0" smtClean="0"/>
              <a:t>Übungsblatt „Wiederholung“</a:t>
            </a:r>
          </a:p>
          <a:p>
            <a:r>
              <a:rPr lang="de-DE" dirty="0" smtClean="0"/>
              <a:t>Nur geübtes</a:t>
            </a:r>
          </a:p>
          <a:p>
            <a:r>
              <a:rPr lang="de-DE" dirty="0" smtClean="0"/>
              <a:t>1. Aufgabe Wahr/Falsch (ankreuzen und ggf. korrigieren)</a:t>
            </a:r>
          </a:p>
          <a:p>
            <a:r>
              <a:rPr lang="de-DE" dirty="0" smtClean="0"/>
              <a:t>Rest eher Berechnung</a:t>
            </a:r>
          </a:p>
          <a:p>
            <a:r>
              <a:rPr lang="de-DE" dirty="0" smtClean="0"/>
              <a:t>Kostenartenrechnung nach LIFO/ FIFO etc. , Kuppelproduktion, Kalkulation, Kostenstellenrechnung, Zuschlagskalkulation, …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98761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Betriebliche Steuerlehre </a:t>
            </a:r>
            <a:endParaRPr lang="de-DE" dirty="0"/>
          </a:p>
        </p:txBody>
      </p:sp>
      <p:pic>
        <p:nvPicPr>
          <p:cNvPr id="8" name="Inhaltsplatzhalter 7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0902" y="0"/>
            <a:ext cx="1223133" cy="1325498"/>
          </a:xfrm>
        </p:spPr>
      </p:pic>
      <p:pic>
        <p:nvPicPr>
          <p:cNvPr id="11" name="Inhaltsplatzhalter 10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941" y="1853248"/>
            <a:ext cx="4346618" cy="3868217"/>
          </a:xfrm>
          <a:effectLst/>
        </p:spPr>
      </p:pic>
    </p:spTree>
    <p:extLst>
      <p:ext uri="{BB962C8B-B14F-4D97-AF65-F5344CB8AC3E}">
        <p14:creationId xmlns:p14="http://schemas.microsoft.com/office/powerpoint/2010/main" val="2102372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Betriebliche Steuerlehre</a:t>
            </a:r>
            <a:endParaRPr lang="de-D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nhaltsplatzhalt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de-DE" dirty="0" smtClean="0"/>
                  <a:t>Alles kommt irgendwie dran</a:t>
                </a:r>
              </a:p>
              <a:p>
                <a:r>
                  <a:rPr lang="de-DE" dirty="0" smtClean="0"/>
                  <a:t>Reine Fallbetrachtung</a:t>
                </a:r>
              </a:p>
              <a:p>
                <a:r>
                  <a:rPr lang="de-DE" dirty="0" smtClean="0"/>
                  <a:t>Vorgehen wie in der VL</a:t>
                </a:r>
              </a:p>
              <a:p>
                <a:pPr lvl="1"/>
                <a:r>
                  <a:rPr lang="de-DE" dirty="0" smtClean="0"/>
                  <a:t>Gesetz immer benennen</a:t>
                </a:r>
              </a:p>
              <a:p>
                <a:pPr lvl="1"/>
                <a:r>
                  <a:rPr lang="de-DE" dirty="0"/>
                  <a:t>Immer wo geht persönliche und sachliche Steuerpflicht </a:t>
                </a:r>
                <a:r>
                  <a:rPr lang="de-DE" dirty="0" smtClean="0"/>
                  <a:t>klären</a:t>
                </a:r>
              </a:p>
              <a:p>
                <a:pPr lvl="1"/>
                <a:r>
                  <a:rPr lang="de-DE" dirty="0" smtClean="0"/>
                  <a:t>Von Paragraph zum nächsten hangeln</a:t>
                </a:r>
              </a:p>
              <a:p>
                <a:pPr lvl="1"/>
                <a:r>
                  <a:rPr lang="de-DE" dirty="0" smtClean="0"/>
                  <a:t>Was trifft zu, was nicht</a:t>
                </a:r>
              </a:p>
              <a:p>
                <a:pPr lvl="1"/>
                <a:r>
                  <a:rPr lang="de-DE" dirty="0" smtClean="0"/>
                  <a:t>Wenn ein Punkt eindeutig zutrifft, die anderen nicht beachten</a:t>
                </a:r>
              </a:p>
              <a:p>
                <a:pPr lvl="2"/>
                <a:r>
                  <a:rPr lang="de-DE" dirty="0" smtClean="0"/>
                  <a:t>z.B. §1</a:t>
                </a:r>
                <a14:m>
                  <m:oMath xmlns:m="http://schemas.openxmlformats.org/officeDocument/2006/math">
                    <m:bar>
                      <m:bar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bar>
                          <m:barPr>
                            <m:pos m:val="top"/>
                            <m:ctrlPr>
                              <a:rPr lang="de-DE" i="1" smtClean="0">
                                <a:latin typeface="Cambria Math" panose="02040503050406030204" pitchFamily="18" charset="0"/>
                              </a:rPr>
                            </m:ctrlPr>
                          </m:barPr>
                          <m:e>
                            <m:r>
                              <a:rPr lang="de-DE" b="0" i="1" smtClean="0">
                                <a:latin typeface="Cambria Math" panose="02040503050406030204" pitchFamily="18" charset="0"/>
                              </a:rPr>
                              <m:t>𝐼𝑉</m:t>
                            </m:r>
                          </m:e>
                        </m:bar>
                      </m:e>
                    </m:bar>
                  </m:oMath>
                </a14:m>
                <a:r>
                  <a:rPr lang="de-DE" dirty="0" smtClean="0"/>
                  <a:t> EStG </a:t>
                </a:r>
                <a:r>
                  <a:rPr lang="de-DE" dirty="0" err="1" smtClean="0"/>
                  <a:t>iVm</a:t>
                </a:r>
                <a:r>
                  <a:rPr lang="de-DE" dirty="0" smtClean="0"/>
                  <a:t> §21</a:t>
                </a:r>
                <a14:m>
                  <m:oMath xmlns:m="http://schemas.openxmlformats.org/officeDocument/2006/math">
                    <m:bar>
                      <m:barPr>
                        <m:pos m:val="top"/>
                        <m:ctrlPr>
                          <a:rPr lang="de-DE" b="0" i="1" smtClean="0"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bar>
                          <m:barPr>
                            <m:ctrlPr>
                              <a:rPr lang="de-DE" b="0" i="1" smtClean="0">
                                <a:latin typeface="Cambria Math" panose="02040503050406030204" pitchFamily="18" charset="0"/>
                              </a:rPr>
                            </m:ctrlPr>
                          </m:barPr>
                          <m:e>
                            <m:r>
                              <a:rPr lang="de-DE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</m:bar>
                      </m:e>
                    </m:bar>
                  </m:oMath>
                </a14:m>
                <a:r>
                  <a:rPr lang="de-DE" dirty="0" smtClean="0"/>
                  <a:t> S.1 Nr. 1 EStG trifft zu </a:t>
                </a:r>
                <a:r>
                  <a:rPr lang="de-DE" dirty="0" smtClean="0">
                    <a:sym typeface="Wingdings" panose="05000000000000000000" pitchFamily="2" charset="2"/>
                  </a:rPr>
                  <a:t> §1</a:t>
                </a:r>
                <a14:m>
                  <m:oMath xmlns:m="http://schemas.openxmlformats.org/officeDocument/2006/math">
                    <m:bar>
                      <m:barPr>
                        <m:pos m:val="top"/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bar>
                          <m:barPr>
                            <m:ctrlPr>
                              <a:rPr lang="de-DE" i="1">
                                <a:latin typeface="Cambria Math" panose="02040503050406030204" pitchFamily="18" charset="0"/>
                              </a:rPr>
                            </m:ctrlPr>
                          </m:barPr>
                          <m:e>
                            <m:r>
                              <a:rPr lang="de-DE" i="1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</m:bar>
                      </m:e>
                    </m:bar>
                  </m:oMath>
                </a14:m>
                <a:r>
                  <a:rPr lang="de-DE" dirty="0" smtClean="0"/>
                  <a:t>-</a:t>
                </a:r>
                <a14:m>
                  <m:oMath xmlns:m="http://schemas.openxmlformats.org/officeDocument/2006/math">
                    <m:bar>
                      <m:barPr>
                        <m:pos m:val="top"/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bar>
                          <m:barPr>
                            <m:ctrlPr>
                              <a:rPr lang="de-DE" i="1">
                                <a:latin typeface="Cambria Math" panose="02040503050406030204" pitchFamily="18" charset="0"/>
                              </a:rPr>
                            </m:ctrlPr>
                          </m:barPr>
                          <m:e>
                            <m:r>
                              <a:rPr lang="de-DE" b="0" i="1" smtClean="0">
                                <a:latin typeface="Cambria Math" panose="02040503050406030204" pitchFamily="18" charset="0"/>
                              </a:rPr>
                              <m:t>𝐼𝐼𝐼</m:t>
                            </m:r>
                          </m:e>
                        </m:bar>
                      </m:e>
                    </m:bar>
                  </m:oMath>
                </a14:m>
                <a:r>
                  <a:rPr lang="de-DE" dirty="0" smtClean="0"/>
                  <a:t> egal</a:t>
                </a:r>
              </a:p>
              <a:p>
                <a:pPr lvl="1"/>
                <a:endParaRPr lang="de-DE" dirty="0"/>
              </a:p>
            </p:txBody>
          </p:sp>
        </mc:Choice>
        <mc:Fallback xmlns="">
          <p:sp>
            <p:nvSpPr>
              <p:cNvPr id="3" name="Inhaltsplatzhalt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341" t="-872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46229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Vorbereitung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b="1" dirty="0" smtClean="0"/>
              <a:t>Alle Prüfungen sind (sehr) gut ablegbar</a:t>
            </a:r>
          </a:p>
          <a:p>
            <a:r>
              <a:rPr lang="de-DE" dirty="0" smtClean="0"/>
              <a:t>Statistik</a:t>
            </a:r>
          </a:p>
          <a:p>
            <a:pPr lvl="1"/>
            <a:r>
              <a:rPr lang="de-DE" dirty="0" smtClean="0"/>
              <a:t>Wenig Aufwand</a:t>
            </a:r>
          </a:p>
          <a:p>
            <a:pPr lvl="1"/>
            <a:r>
              <a:rPr lang="de-DE" dirty="0" smtClean="0"/>
              <a:t>Nicht zeitkritisch</a:t>
            </a:r>
          </a:p>
          <a:p>
            <a:r>
              <a:rPr lang="de-DE" dirty="0" smtClean="0"/>
              <a:t>Betriebliche Standardtools</a:t>
            </a:r>
          </a:p>
          <a:p>
            <a:pPr lvl="1"/>
            <a:r>
              <a:rPr lang="de-DE" dirty="0" smtClean="0"/>
              <a:t>Wenig Aufwand</a:t>
            </a:r>
          </a:p>
          <a:p>
            <a:pPr lvl="1"/>
            <a:r>
              <a:rPr lang="de-DE" dirty="0" smtClean="0"/>
              <a:t>Moderat zeitkritisch</a:t>
            </a:r>
          </a:p>
          <a:p>
            <a:r>
              <a:rPr lang="de-DE" dirty="0" smtClean="0"/>
              <a:t>Datenbanksysteme II</a:t>
            </a:r>
          </a:p>
          <a:p>
            <a:pPr lvl="1"/>
            <a:r>
              <a:rPr lang="de-DE" dirty="0" smtClean="0"/>
              <a:t>Moderater Aufwand</a:t>
            </a:r>
          </a:p>
          <a:p>
            <a:pPr lvl="1"/>
            <a:r>
              <a:rPr lang="de-DE" dirty="0" smtClean="0"/>
              <a:t>Ziemlich zeitkritisch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51531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Vorbereitung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Software Engineering I</a:t>
            </a:r>
          </a:p>
          <a:p>
            <a:pPr lvl="1"/>
            <a:r>
              <a:rPr lang="de-DE" dirty="0" smtClean="0"/>
              <a:t>Moderater Aufwand</a:t>
            </a:r>
          </a:p>
          <a:p>
            <a:pPr lvl="1"/>
            <a:r>
              <a:rPr lang="de-DE" dirty="0" smtClean="0"/>
              <a:t>Wenig zeitkritisch</a:t>
            </a:r>
            <a:r>
              <a:rPr lang="de-DE" dirty="0"/>
              <a:t>	</a:t>
            </a:r>
            <a:endParaRPr lang="de-DE" dirty="0" smtClean="0"/>
          </a:p>
          <a:p>
            <a:r>
              <a:rPr lang="de-DE" dirty="0" smtClean="0"/>
              <a:t>Kosten- und Leistungsrechnung</a:t>
            </a:r>
          </a:p>
          <a:p>
            <a:pPr lvl="1"/>
            <a:r>
              <a:rPr lang="de-DE" dirty="0" smtClean="0"/>
              <a:t>Moderater Aufwand</a:t>
            </a:r>
          </a:p>
          <a:p>
            <a:pPr lvl="1"/>
            <a:r>
              <a:rPr lang="de-DE" dirty="0" smtClean="0"/>
              <a:t>Wenig zeitkritisch</a:t>
            </a:r>
          </a:p>
        </p:txBody>
      </p:sp>
    </p:spTree>
    <p:extLst>
      <p:ext uri="{BB962C8B-B14F-4D97-AF65-F5344CB8AC3E}">
        <p14:creationId xmlns:p14="http://schemas.microsoft.com/office/powerpoint/2010/main" val="3948476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Vorbereitung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Rechnernetze &amp; Kommunikationssysteme</a:t>
            </a:r>
          </a:p>
          <a:p>
            <a:pPr lvl="1"/>
            <a:r>
              <a:rPr lang="de-DE" dirty="0" smtClean="0"/>
              <a:t>Sehr viel Aufwand</a:t>
            </a:r>
          </a:p>
          <a:p>
            <a:pPr lvl="1"/>
            <a:r>
              <a:rPr lang="de-DE" dirty="0" smtClean="0"/>
              <a:t>Moderat zeitkritisch</a:t>
            </a:r>
          </a:p>
          <a:p>
            <a:r>
              <a:rPr lang="de-DE" dirty="0" smtClean="0"/>
              <a:t>Betriebliche Steuerlehre</a:t>
            </a:r>
          </a:p>
          <a:p>
            <a:pPr lvl="1"/>
            <a:r>
              <a:rPr lang="de-DE" dirty="0" smtClean="0"/>
              <a:t>Viel Aufwand</a:t>
            </a:r>
          </a:p>
          <a:p>
            <a:pPr lvl="1"/>
            <a:r>
              <a:rPr lang="de-DE" dirty="0" smtClean="0"/>
              <a:t>Zeitlich unmöglich</a:t>
            </a:r>
          </a:p>
        </p:txBody>
      </p:sp>
    </p:spTree>
    <p:extLst>
      <p:ext uri="{BB962C8B-B14F-4D97-AF65-F5344CB8AC3E}">
        <p14:creationId xmlns:p14="http://schemas.microsoft.com/office/powerpoint/2010/main" val="639205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Module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smtClean="0"/>
              <a:t>Datenbanksysteme II </a:t>
            </a:r>
            <a:r>
              <a:rPr lang="de-DE" dirty="0" smtClean="0">
                <a:sym typeface="Wingdings" panose="05000000000000000000" pitchFamily="2" charset="2"/>
              </a:rPr>
              <a:t></a:t>
            </a:r>
            <a:r>
              <a:rPr lang="de-DE" dirty="0" smtClean="0"/>
              <a:t> MP (15 min.)</a:t>
            </a:r>
          </a:p>
          <a:p>
            <a:pPr marL="0" indent="0">
              <a:buNone/>
            </a:pPr>
            <a:r>
              <a:rPr lang="de-DE" dirty="0" smtClean="0"/>
              <a:t>Software Engineering I </a:t>
            </a:r>
            <a:r>
              <a:rPr lang="de-DE" dirty="0" smtClean="0">
                <a:sym typeface="Wingdings" panose="05000000000000000000" pitchFamily="2" charset="2"/>
              </a:rPr>
              <a:t> SFP</a:t>
            </a:r>
            <a:endParaRPr lang="de-DE" dirty="0" smtClean="0"/>
          </a:p>
          <a:p>
            <a:pPr marL="0" indent="0">
              <a:buNone/>
            </a:pPr>
            <a:r>
              <a:rPr lang="de-DE" dirty="0" smtClean="0"/>
              <a:t>Rechnernetze/Kommunikationssysteme </a:t>
            </a:r>
            <a:r>
              <a:rPr lang="de-DE" dirty="0" smtClean="0">
                <a:sym typeface="Wingdings" panose="05000000000000000000" pitchFamily="2" charset="2"/>
              </a:rPr>
              <a:t> SFP(auch für 042?)</a:t>
            </a:r>
            <a:endParaRPr lang="de-DE" dirty="0" smtClean="0"/>
          </a:p>
          <a:p>
            <a:pPr marL="0" indent="0">
              <a:buNone/>
            </a:pPr>
            <a:r>
              <a:rPr lang="de-DE" dirty="0" smtClean="0"/>
              <a:t>Betriebliche Standardtools</a:t>
            </a:r>
          </a:p>
          <a:p>
            <a:pPr marL="0" indent="0">
              <a:buNone/>
            </a:pPr>
            <a:r>
              <a:rPr lang="de-DE" dirty="0" smtClean="0"/>
              <a:t>Statistik</a:t>
            </a:r>
          </a:p>
          <a:p>
            <a:pPr marL="0" indent="0">
              <a:buNone/>
            </a:pPr>
            <a:r>
              <a:rPr lang="de-DE" dirty="0" smtClean="0"/>
              <a:t>Kosten- und Leistungsrechnung</a:t>
            </a:r>
          </a:p>
          <a:p>
            <a:pPr marL="0" indent="0">
              <a:buNone/>
            </a:pPr>
            <a:r>
              <a:rPr lang="de-DE" dirty="0" smtClean="0"/>
              <a:t>Betriebliche Steuerlehre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5089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Datenbanksysteme II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de-DE" dirty="0" smtClean="0"/>
              <a:t>Prüfungsschwerpunkte beachten!</a:t>
            </a:r>
          </a:p>
          <a:p>
            <a:pPr>
              <a:buFontTx/>
              <a:buChar char="-"/>
            </a:pPr>
            <a:r>
              <a:rPr lang="de-DE" dirty="0" err="1" smtClean="0"/>
              <a:t>Theorielastiger</a:t>
            </a:r>
            <a:r>
              <a:rPr lang="de-DE" dirty="0" smtClean="0"/>
              <a:t> als DBS I</a:t>
            </a:r>
          </a:p>
          <a:p>
            <a:pPr>
              <a:buFontTx/>
              <a:buChar char="-"/>
            </a:pPr>
            <a:r>
              <a:rPr lang="de-DE" dirty="0" smtClean="0"/>
              <a:t>Wenig SQL, aber nicht ganz trivial </a:t>
            </a:r>
          </a:p>
          <a:p>
            <a:pPr>
              <a:buFontTx/>
              <a:buChar char="-"/>
            </a:pPr>
            <a:r>
              <a:rPr lang="de-DE" dirty="0" smtClean="0"/>
              <a:t>Keine eigene ODBC (C) Programmierung, aber Fehler in einem vorgegebenen Programmabschnitt finden</a:t>
            </a:r>
          </a:p>
          <a:p>
            <a:pPr>
              <a:buFontTx/>
              <a:buChar char="-"/>
            </a:pPr>
            <a:r>
              <a:rPr lang="de-DE" dirty="0" smtClean="0"/>
              <a:t>Kein ERM (bei uns)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7593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Software Engineering I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Anwendungs- und Theorieteil</a:t>
            </a:r>
          </a:p>
          <a:p>
            <a:r>
              <a:rPr lang="de-DE" dirty="0" smtClean="0"/>
              <a:t>Im ersten Teil </a:t>
            </a:r>
            <a:r>
              <a:rPr lang="de-DE" dirty="0" err="1" smtClean="0"/>
              <a:t>Use</a:t>
            </a:r>
            <a:r>
              <a:rPr lang="de-DE" dirty="0" smtClean="0"/>
              <a:t>-Case-Diagramm, Domänenmodell, zweiter Teil Theoriefragen</a:t>
            </a:r>
          </a:p>
          <a:p>
            <a:r>
              <a:rPr lang="de-DE" dirty="0" smtClean="0"/>
              <a:t>Kontrollfragen beachten (zweiter Teil besteht daraus)</a:t>
            </a:r>
          </a:p>
          <a:p>
            <a:r>
              <a:rPr lang="de-DE" dirty="0" smtClean="0"/>
              <a:t>SEMAT </a:t>
            </a:r>
            <a:r>
              <a:rPr lang="de-DE" dirty="0" err="1" smtClean="0"/>
              <a:t>Essence</a:t>
            </a:r>
            <a:r>
              <a:rPr lang="de-DE" dirty="0" smtClean="0"/>
              <a:t> Alphas zuordnen</a:t>
            </a:r>
          </a:p>
          <a:p>
            <a:r>
              <a:rPr lang="de-DE" dirty="0" smtClean="0"/>
              <a:t>Zusatzpunkte mitnehmen</a:t>
            </a:r>
            <a:endParaRPr lang="de-DE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4042" y="3721516"/>
            <a:ext cx="4772154" cy="2947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0565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RnKs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Prüfungsschwerpunkte beachten!</a:t>
            </a:r>
          </a:p>
          <a:p>
            <a:r>
              <a:rPr lang="de-DE" dirty="0" smtClean="0"/>
              <a:t>Probeklausuren beachten, durchrechnen und </a:t>
            </a:r>
            <a:r>
              <a:rPr lang="de-DE" i="1" dirty="0" smtClean="0"/>
              <a:t>VERSTEHEN</a:t>
            </a:r>
            <a:r>
              <a:rPr lang="de-DE" dirty="0" smtClean="0"/>
              <a:t>!</a:t>
            </a:r>
          </a:p>
          <a:p>
            <a:r>
              <a:rPr lang="de-DE" dirty="0" smtClean="0"/>
              <a:t>Aufgabenform siehe Probeklausuren</a:t>
            </a:r>
          </a:p>
          <a:p>
            <a:r>
              <a:rPr lang="de-DE" dirty="0" smtClean="0"/>
              <a:t>Viel </a:t>
            </a:r>
            <a:r>
              <a:rPr lang="de-DE" dirty="0" err="1" smtClean="0"/>
              <a:t>rumgerechne</a:t>
            </a:r>
            <a:r>
              <a:rPr lang="de-DE" dirty="0" smtClean="0"/>
              <a:t>, weniger Theoriefragen </a:t>
            </a:r>
          </a:p>
          <a:p>
            <a:r>
              <a:rPr lang="de-DE" dirty="0" smtClean="0"/>
              <a:t>Auf Form achten </a:t>
            </a:r>
          </a:p>
          <a:p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4081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RnKs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APL spielt keine Rolle, ebenso </a:t>
            </a:r>
            <a:r>
              <a:rPr lang="de-DE" dirty="0" err="1" smtClean="0"/>
              <a:t>Wireshark</a:t>
            </a:r>
            <a:endParaRPr lang="de-DE" dirty="0" smtClean="0"/>
          </a:p>
          <a:p>
            <a:r>
              <a:rPr lang="de-DE" dirty="0" smtClean="0"/>
              <a:t>Was bei uns mindestens drankam:</a:t>
            </a:r>
          </a:p>
          <a:p>
            <a:pPr lvl="1"/>
            <a:r>
              <a:rPr lang="de-DE" dirty="0" err="1" smtClean="0"/>
              <a:t>Nyquist</a:t>
            </a:r>
            <a:r>
              <a:rPr lang="de-DE" dirty="0" smtClean="0"/>
              <a:t>/Shannon</a:t>
            </a:r>
          </a:p>
          <a:p>
            <a:pPr lvl="1"/>
            <a:r>
              <a:rPr lang="de-DE" dirty="0" smtClean="0"/>
              <a:t>Zeitmultiplex mit Berechnung</a:t>
            </a:r>
          </a:p>
          <a:p>
            <a:pPr lvl="1"/>
            <a:r>
              <a:rPr lang="de-DE" dirty="0" smtClean="0"/>
              <a:t>Codierung nach Codierungstabelle</a:t>
            </a:r>
          </a:p>
          <a:p>
            <a:pPr lvl="1"/>
            <a:r>
              <a:rPr lang="de-DE" dirty="0" smtClean="0"/>
              <a:t>QAM mit Amplituden-Zeit-Diagramm</a:t>
            </a:r>
          </a:p>
          <a:p>
            <a:pPr lvl="1"/>
            <a:r>
              <a:rPr lang="de-DE" dirty="0" smtClean="0"/>
              <a:t>CRC mit Prüfrechnung</a:t>
            </a:r>
          </a:p>
          <a:p>
            <a:pPr lvl="1"/>
            <a:r>
              <a:rPr lang="de-DE" dirty="0" err="1" smtClean="0"/>
              <a:t>Djikstra</a:t>
            </a:r>
            <a:r>
              <a:rPr lang="de-DE" dirty="0" smtClean="0"/>
              <a:t>, </a:t>
            </a:r>
            <a:r>
              <a:rPr lang="de-DE" dirty="0" err="1" smtClean="0"/>
              <a:t>Distance</a:t>
            </a:r>
            <a:r>
              <a:rPr lang="de-DE" dirty="0" smtClean="0"/>
              <a:t>-</a:t>
            </a:r>
            <a:r>
              <a:rPr lang="de-DE" dirty="0" err="1" smtClean="0"/>
              <a:t>Vector</a:t>
            </a:r>
            <a:r>
              <a:rPr lang="de-DE" dirty="0"/>
              <a:t>-</a:t>
            </a:r>
            <a:r>
              <a:rPr lang="de-DE" dirty="0" smtClean="0"/>
              <a:t>Routing (jeweils klein)</a:t>
            </a:r>
          </a:p>
          <a:p>
            <a:pPr lvl="1"/>
            <a:r>
              <a:rPr lang="de-DE" dirty="0" smtClean="0"/>
              <a:t>TCP-Fast </a:t>
            </a:r>
            <a:r>
              <a:rPr lang="de-DE" dirty="0" err="1" smtClean="0"/>
              <a:t>Recovery</a:t>
            </a:r>
            <a:r>
              <a:rPr lang="de-DE" dirty="0"/>
              <a:t> </a:t>
            </a:r>
            <a:r>
              <a:rPr lang="de-DE" dirty="0" smtClean="0"/>
              <a:t>Ereignisse erkennen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7508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Betriebliche Standardtools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Reine Arbeit in Lexware(?)</a:t>
            </a:r>
          </a:p>
          <a:p>
            <a:r>
              <a:rPr lang="de-DE" dirty="0" smtClean="0"/>
              <a:t>Von allem etwas</a:t>
            </a:r>
          </a:p>
          <a:p>
            <a:r>
              <a:rPr lang="de-DE" dirty="0" smtClean="0"/>
              <a:t>Ähnelt stark der Übung „Prüfungsvorbereitung“</a:t>
            </a:r>
          </a:p>
        </p:txBody>
      </p:sp>
    </p:spTree>
    <p:extLst>
      <p:ext uri="{BB962C8B-B14F-4D97-AF65-F5344CB8AC3E}">
        <p14:creationId xmlns:p14="http://schemas.microsoft.com/office/powerpoint/2010/main" val="3220408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Betriebliche Standardtools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/>
              <a:t>Bei uns</a:t>
            </a:r>
          </a:p>
          <a:p>
            <a:pPr lvl="1"/>
            <a:r>
              <a:rPr lang="de-DE" dirty="0"/>
              <a:t>Firmendaten ergänzen</a:t>
            </a:r>
          </a:p>
          <a:p>
            <a:pPr lvl="1"/>
            <a:r>
              <a:rPr lang="de-DE" dirty="0"/>
              <a:t>Kostenstellen verwalten</a:t>
            </a:r>
          </a:p>
          <a:p>
            <a:pPr lvl="1"/>
            <a:r>
              <a:rPr lang="de-DE" dirty="0"/>
              <a:t>Kontenverwaltung</a:t>
            </a:r>
          </a:p>
          <a:p>
            <a:pPr lvl="1"/>
            <a:r>
              <a:rPr lang="de-DE" dirty="0"/>
              <a:t>Belegnummernkreise </a:t>
            </a:r>
            <a:r>
              <a:rPr lang="de-DE" dirty="0" smtClean="0"/>
              <a:t>einführen</a:t>
            </a:r>
          </a:p>
          <a:p>
            <a:pPr lvl="1"/>
            <a:r>
              <a:rPr lang="de-DE" dirty="0" smtClean="0"/>
              <a:t>Debitoren / Kreditoren anlegen</a:t>
            </a:r>
          </a:p>
          <a:p>
            <a:pPr lvl="1"/>
            <a:r>
              <a:rPr lang="de-DE" dirty="0" smtClean="0"/>
              <a:t>Eingangs-/Ausgangsrechnungen und Bank buchen (Hauptteil)</a:t>
            </a:r>
          </a:p>
          <a:p>
            <a:pPr lvl="1"/>
            <a:r>
              <a:rPr lang="de-DE" dirty="0" smtClean="0"/>
              <a:t>Dienstreisen buchen</a:t>
            </a:r>
          </a:p>
          <a:p>
            <a:pPr lvl="1"/>
            <a:r>
              <a:rPr lang="de-DE" dirty="0" smtClean="0"/>
              <a:t>Anlagenbuchung</a:t>
            </a:r>
          </a:p>
          <a:p>
            <a:pPr lvl="1"/>
            <a:r>
              <a:rPr lang="de-DE" dirty="0" smtClean="0"/>
              <a:t>Lohn/Gehalt berechnen und buchen </a:t>
            </a:r>
          </a:p>
          <a:p>
            <a:pPr lvl="1"/>
            <a:r>
              <a:rPr lang="de-DE" dirty="0" smtClean="0"/>
              <a:t>Jahreswechsel durchführen</a:t>
            </a:r>
          </a:p>
        </p:txBody>
      </p:sp>
    </p:spTree>
    <p:extLst>
      <p:ext uri="{BB962C8B-B14F-4D97-AF65-F5344CB8AC3E}">
        <p14:creationId xmlns:p14="http://schemas.microsoft.com/office/powerpoint/2010/main" val="464583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Statistik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Siehe Übungsaufgaben (Berechnungen)</a:t>
            </a:r>
          </a:p>
          <a:p>
            <a:r>
              <a:rPr lang="de-DE" dirty="0" smtClean="0"/>
              <a:t>Tests aller Couleur sind wichtig </a:t>
            </a:r>
          </a:p>
        </p:txBody>
      </p:sp>
    </p:spTree>
    <p:extLst>
      <p:ext uri="{BB962C8B-B14F-4D97-AF65-F5344CB8AC3E}">
        <p14:creationId xmlns:p14="http://schemas.microsoft.com/office/powerpoint/2010/main" val="2711141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0</TotalTime>
  <Words>371</Words>
  <Application>Microsoft Office PowerPoint</Application>
  <PresentationFormat>Breitbild</PresentationFormat>
  <Paragraphs>102</Paragraphs>
  <Slides>15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15</vt:i4>
      </vt:variant>
    </vt:vector>
  </HeadingPairs>
  <TitlesOfParts>
    <vt:vector size="21" baseType="lpstr">
      <vt:lpstr>Arial</vt:lpstr>
      <vt:lpstr>Cambria Math</vt:lpstr>
      <vt:lpstr>Century Gothic</vt:lpstr>
      <vt:lpstr>Wingdings</vt:lpstr>
      <vt:lpstr>Wingdings 3</vt:lpstr>
      <vt:lpstr>Ion</vt:lpstr>
      <vt:lpstr>Prüfungsfragestunde</vt:lpstr>
      <vt:lpstr>Module</vt:lpstr>
      <vt:lpstr>Datenbanksysteme II</vt:lpstr>
      <vt:lpstr>Software Engineering I</vt:lpstr>
      <vt:lpstr>RnKs</vt:lpstr>
      <vt:lpstr>RnKs</vt:lpstr>
      <vt:lpstr>Betriebliche Standardtools</vt:lpstr>
      <vt:lpstr>Betriebliche Standardtools</vt:lpstr>
      <vt:lpstr>Statistik</vt:lpstr>
      <vt:lpstr>Kosten- und Leistungsrechnung</vt:lpstr>
      <vt:lpstr>Betriebliche Steuerlehre </vt:lpstr>
      <vt:lpstr>Betriebliche Steuerlehre</vt:lpstr>
      <vt:lpstr>Vorbereitung</vt:lpstr>
      <vt:lpstr>Vorbereitung</vt:lpstr>
      <vt:lpstr>Vorbereitung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Prüfungsfragestunde</dc:title>
  <dc:creator>Spiele</dc:creator>
  <cp:lastModifiedBy>Spiele</cp:lastModifiedBy>
  <cp:revision>88</cp:revision>
  <dcterms:created xsi:type="dcterms:W3CDTF">2021-01-03T16:48:51Z</dcterms:created>
  <dcterms:modified xsi:type="dcterms:W3CDTF">2021-01-04T13:02:21Z</dcterms:modified>
</cp:coreProperties>
</file>