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3.xml.rels" ContentType="application/vnd.openxmlformats-package.relationships+xml"/>
  <Override PartName="/customXml/_rels/item2.xml.rels" ContentType="application/vnd.openxmlformats-package.relationships+xml"/>
  <Override PartName="/customXml/_rels/item1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webextensions/taskpanes.xml" ContentType="application/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_rels/notesSlide8.xml.rels" ContentType="application/vnd.openxmlformats-package.relationships+xml"/>
  <Override PartName="/ppt/notesSlides/_rels/notesSlide2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.xml.rels" ContentType="application/vnd.openxmlformats-package.relationships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microsoft.com/office/2011/relationships/webextensiontaskpanes" Target="ppt/webextensions/taskpanes.xml"/><Relationship Id="rId8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sldImg"/>
          </p:nvPr>
        </p:nvSpPr>
        <p:spPr>
          <a:xfrm>
            <a:off x="380880" y="694800"/>
            <a:ext cx="6095520" cy="34286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de-DE" sz="4400" spc="-1" strike="noStrike">
                <a:latin typeface="Arial"/>
              </a:rPr>
              <a:t>Click to move the slide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de-DE" sz="2000" spc="-1" strike="noStrike">
                <a:latin typeface="Arial"/>
              </a:rPr>
              <a:t>Click to edit the notes format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2975760" cy="45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de-DE" sz="1400" spc="-1" strike="noStrike">
                <a:latin typeface="Times New Roman"/>
              </a:rPr>
              <a:t>&lt;header&gt;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dt"/>
          </p:nvPr>
        </p:nvSpPr>
        <p:spPr>
          <a:xfrm>
            <a:off x="3881880" y="0"/>
            <a:ext cx="2975760" cy="456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de-DE" sz="1400" spc="-1" strike="noStrike">
                <a:latin typeface="Times New Roman"/>
              </a:rPr>
              <a:t>&lt;date/time&gt;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ftr"/>
          </p:nvPr>
        </p:nvSpPr>
        <p:spPr>
          <a:xfrm>
            <a:off x="0" y="8686800"/>
            <a:ext cx="2975760" cy="4568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de-DE" sz="1400" spc="-1" strike="noStrike">
                <a:latin typeface="Times New Roman"/>
              </a:rPr>
              <a:t>&lt;footer&gt;</a:t>
            </a:r>
            <a:endParaRPr b="0" lang="de-DE" sz="1400" spc="-1" strike="noStrike">
              <a:latin typeface="Times New Roman"/>
            </a:endParaRPr>
          </a:p>
        </p:txBody>
      </p:sp>
      <p:sp>
        <p:nvSpPr>
          <p:cNvPr id="89" name="PlaceHolder 6"/>
          <p:cNvSpPr>
            <a:spLocks noGrp="1"/>
          </p:cNvSpPr>
          <p:nvPr>
            <p:ph type="sldNum"/>
          </p:nvPr>
        </p:nvSpPr>
        <p:spPr>
          <a:xfrm>
            <a:off x="3881880" y="8686800"/>
            <a:ext cx="2975760" cy="45684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4158FD75-B788-4B30-B1E2-FC899592C011}" type="slidenum">
              <a:rPr b="0" lang="de-DE" sz="1400" spc="-1" strike="noStrike">
                <a:latin typeface="Times New Roman"/>
              </a:rPr>
              <a:t>&lt;number&gt;</a:t>
            </a:fld>
            <a:endParaRPr b="0" lang="de-DE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</p:spPr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167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28438D97-B417-445D-984E-4D4DDD660D99}" type="slidenum">
              <a:rPr b="0" lang="de-DE" sz="1200" spc="-1" strike="noStrike">
                <a:latin typeface="Times New Roman"/>
              </a:rPr>
              <a:t>&lt;number&gt;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</p:spPr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170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9490B0AF-BD17-44D2-9337-A7AB7DA96CFD}" type="slidenum">
              <a:rPr b="0" lang="de-DE" sz="1200" spc="-1" strike="noStrike">
                <a:latin typeface="Times New Roman"/>
              </a:rPr>
              <a:t>&lt;number&gt;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</p:spPr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173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FC2CDF6A-7E1D-4897-BAEA-0F1508F612EC}" type="slidenum">
              <a:rPr b="0" lang="de-DE" sz="1200" spc="-1" strike="noStrike">
                <a:latin typeface="Times New Roman"/>
              </a:rPr>
              <a:t>&lt;number&gt;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</p:spPr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176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487B88AD-1A4E-4401-AE32-F853B71DA12F}" type="slidenum">
              <a:rPr b="0" lang="de-DE" sz="1200" spc="-1" strike="noStrike">
                <a:latin typeface="Times New Roman"/>
              </a:rPr>
              <a:t>&lt;number&gt;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</p:spPr>
      </p:sp>
      <p:sp>
        <p:nvSpPr>
          <p:cNvPr id="17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179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A33D2EF1-57C8-45A4-A3A6-C4097F548C19}" type="slidenum">
              <a:rPr b="0" lang="de-DE" sz="1200" spc="-1" strike="noStrike">
                <a:latin typeface="Times New Roman"/>
              </a:rPr>
              <a:t>&lt;number&gt;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</p:spPr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182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D7884794-3578-46A9-AE17-3D3BE51DAB6B}" type="slidenum">
              <a:rPr b="0" lang="de-DE" sz="1200" spc="-1" strike="noStrike">
                <a:latin typeface="Times New Roman"/>
              </a:rPr>
              <a:t>&lt;number&gt;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</p:spPr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185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1C8789CE-7A22-4B42-894F-F129F6C0DA44}" type="slidenum">
              <a:rPr b="0" lang="de-DE" sz="1200" spc="-1" strike="noStrike">
                <a:latin typeface="Times New Roman"/>
              </a:rPr>
              <a:t>&lt;number&gt;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</p:spPr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de-DE" sz="2000" spc="-1" strike="noStrike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r">
              <a:lnSpc>
                <a:spcPct val="100000"/>
              </a:lnSpc>
            </a:pPr>
            <a:fld id="{EE3A171F-4BBC-4BB1-B282-FA5A6D74139F}" type="slidenum">
              <a:rPr b="0" lang="de-DE" sz="1200" spc="-1" strike="noStrike">
                <a:latin typeface="Times New Roman"/>
              </a:rPr>
              <a:t>&lt;number&gt;</a:t>
            </a:fld>
            <a:endParaRPr b="0" lang="de-DE" sz="1200" spc="-1" strike="noStrike"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1d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 hidden="1"/>
          <p:cNvSpPr/>
          <p:nvPr/>
        </p:nvSpPr>
        <p:spPr>
          <a:xfrm>
            <a:off x="11792520" y="356400"/>
            <a:ext cx="407160" cy="818280"/>
          </a:xfrm>
          <a:custGeom>
            <a:avLst/>
            <a:gdLst/>
            <a:ahLst/>
            <a:rect l="l" t="t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Line 2"/>
          <p:cNvSpPr/>
          <p:nvPr/>
        </p:nvSpPr>
        <p:spPr>
          <a:xfrm>
            <a:off x="0" y="6199560"/>
            <a:ext cx="4495680" cy="0"/>
          </a:xfrm>
          <a:prstGeom prst="line">
            <a:avLst/>
          </a:prstGeom>
          <a:ln w="57240">
            <a:solidFill>
              <a:schemeClr val="tx1">
                <a:lumMod val="85000"/>
                <a:lumOff val="1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CustomShape 3"/>
          <p:cNvSpPr/>
          <p:nvPr/>
        </p:nvSpPr>
        <p:spPr>
          <a:xfrm>
            <a:off x="11783880" y="345240"/>
            <a:ext cx="407160" cy="818280"/>
          </a:xfrm>
          <a:custGeom>
            <a:avLst/>
            <a:gdLst/>
            <a:ahLst/>
            <a:rect l="l" t="t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707400" y="548640"/>
            <a:ext cx="3833280" cy="4951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de-DE" sz="1800" spc="-1" strike="noStrike">
                <a:latin typeface="Arial"/>
              </a:rPr>
              <a:t>Click to edit the title text format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Click to edit the outline text format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Second Outline Level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Third Outline Level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Fourth Outline Level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Fifth Outline Level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Sixth Outline Level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Seventh Outline Level</a:t>
            </a:r>
            <a:endParaRPr b="0" lang="de-D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11792520" y="356400"/>
            <a:ext cx="407160" cy="818280"/>
          </a:xfrm>
          <a:custGeom>
            <a:avLst/>
            <a:gdLst/>
            <a:ahLst/>
            <a:rect l="l" t="t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2" name="Line 2"/>
          <p:cNvSpPr/>
          <p:nvPr/>
        </p:nvSpPr>
        <p:spPr>
          <a:xfrm>
            <a:off x="0" y="6199560"/>
            <a:ext cx="4495680" cy="0"/>
          </a:xfrm>
          <a:prstGeom prst="line">
            <a:avLst/>
          </a:prstGeom>
          <a:ln w="57240">
            <a:solidFill>
              <a:schemeClr val="tx1">
                <a:lumMod val="85000"/>
                <a:lumOff val="1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3" name="CustomShape 3"/>
          <p:cNvSpPr/>
          <p:nvPr/>
        </p:nvSpPr>
        <p:spPr>
          <a:xfrm>
            <a:off x="5263560" y="0"/>
            <a:ext cx="6927480" cy="68572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44" name="CustomShape 4"/>
          <p:cNvSpPr/>
          <p:nvPr/>
        </p:nvSpPr>
        <p:spPr>
          <a:xfrm>
            <a:off x="11793240" y="360000"/>
            <a:ext cx="407160" cy="818280"/>
          </a:xfrm>
          <a:custGeom>
            <a:avLst/>
            <a:gdLst/>
            <a:ahLst/>
            <a:rect l="l" t="t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CustomShape 5"/>
          <p:cNvSpPr/>
          <p:nvPr/>
        </p:nvSpPr>
        <p:spPr>
          <a:xfrm>
            <a:off x="11781720" y="582480"/>
            <a:ext cx="407160" cy="364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0026E979-4331-48B5-9D84-4CF3DF5CCD0D}" type="slidenum">
              <a:rPr b="0" i="1" lang="de-DE" sz="1200" spc="-1" strike="noStrike">
                <a:solidFill>
                  <a:srgbClr val="f5f5f5"/>
                </a:solidFill>
                <a:latin typeface="Franklin Gothic Demi"/>
                <a:ea typeface="DejaVu Sans"/>
              </a:rPr>
              <a:t>&lt;number&gt;</a:t>
            </a:fld>
            <a:endParaRPr b="0" lang="de-DE" sz="1200" spc="-1" strike="noStrike">
              <a:latin typeface="Arial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de-DE" sz="4400" spc="-1" strike="noStrike">
                <a:latin typeface="Arial"/>
              </a:rPr>
              <a:t>Click to edit the title text format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Click to edit the outline text format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Second Outline Level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Third Outline Level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Fourth Outline Level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Fifth Outline Level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Sixth Outline Level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Seventh Outline Level</a:t>
            </a:r>
            <a:endParaRPr b="0" lang="de-D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5f5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168840" y="997920"/>
            <a:ext cx="5121720" cy="3924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70000"/>
          </a:bodyPr>
          <a:p>
            <a:pPr algn="ctr">
              <a:lnSpc>
                <a:spcPct val="90000"/>
              </a:lnSpc>
            </a:pPr>
            <a:r>
              <a:rPr b="1" lang="de-DE" sz="5300" spc="-1" strike="noStrike">
                <a:solidFill>
                  <a:srgbClr val="262626"/>
                </a:solidFill>
                <a:latin typeface="Franklin Gothic Demi"/>
              </a:rPr>
              <a:t>Internes</a:t>
            </a:r>
            <a:br/>
            <a:r>
              <a:rPr b="1" lang="de-DE" sz="5300" spc="-1" strike="noStrike">
                <a:solidFill>
                  <a:srgbClr val="262626"/>
                </a:solidFill>
                <a:latin typeface="Franklin Gothic Demi"/>
              </a:rPr>
              <a:t>Rechnungswesen</a:t>
            </a:r>
            <a:br/>
            <a:br/>
            <a:r>
              <a:rPr b="0" lang="de-DE" sz="3600" spc="-1" strike="noStrike">
                <a:solidFill>
                  <a:srgbClr val="262626"/>
                </a:solidFill>
                <a:latin typeface="Franklin Gothic Demi"/>
              </a:rPr>
              <a:t>5 ECTS</a:t>
            </a:r>
            <a:br/>
            <a:br/>
            <a:r>
              <a:rPr b="0" lang="de-DE" sz="3600" spc="-1" strike="noStrike">
                <a:solidFill>
                  <a:srgbClr val="262626"/>
                </a:solidFill>
                <a:latin typeface="Franklin Gothic Demi"/>
              </a:rPr>
              <a:t>Herr Thamm</a:t>
            </a:r>
            <a:br/>
            <a:br/>
            <a:br/>
            <a:endParaRPr b="0" lang="de-DE" sz="3600" spc="-1" strike="noStrike">
              <a:latin typeface="Arial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6471000" y="-251640"/>
            <a:ext cx="5287680" cy="685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Open Book, erhöhter Schwierigkeitsgrad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Keine Theoriethesen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sauber, schnell arbeiten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Aufgaben sehr ähnlich wie </a:t>
            </a:r>
            <a:r>
              <a:rPr b="1" lang="de-DE" sz="3200" spc="-1" strike="noStrike">
                <a:solidFill>
                  <a:srgbClr val="262626"/>
                </a:solidFill>
                <a:latin typeface="Franklin Gothic Medium"/>
              </a:rPr>
              <a:t>Online Tests </a:t>
            </a: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und </a:t>
            </a:r>
            <a:r>
              <a:rPr b="1" lang="de-DE" sz="3200" spc="-1" strike="noStrike">
                <a:solidFill>
                  <a:srgbClr val="262626"/>
                </a:solidFill>
                <a:latin typeface="Franklin Gothic Medium"/>
              </a:rPr>
              <a:t>Übungen</a:t>
            </a:r>
            <a:endParaRPr b="0" lang="de-DE" sz="3200" spc="-1" strike="noStrike">
              <a:latin typeface="Arial"/>
            </a:endParaRPr>
          </a:p>
        </p:txBody>
      </p:sp>
      <p:sp>
        <p:nvSpPr>
          <p:cNvPr id="92" name="CustomShape 3"/>
          <p:cNvSpPr/>
          <p:nvPr/>
        </p:nvSpPr>
        <p:spPr>
          <a:xfrm>
            <a:off x="5646960" y="150480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3" name="CustomShape 4"/>
          <p:cNvSpPr/>
          <p:nvPr/>
        </p:nvSpPr>
        <p:spPr>
          <a:xfrm>
            <a:off x="5712840" y="152820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1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94" name="CustomShape 5"/>
          <p:cNvSpPr/>
          <p:nvPr/>
        </p:nvSpPr>
        <p:spPr>
          <a:xfrm>
            <a:off x="5646960" y="244980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5" name="CustomShape 6"/>
          <p:cNvSpPr/>
          <p:nvPr/>
        </p:nvSpPr>
        <p:spPr>
          <a:xfrm>
            <a:off x="5713920" y="248184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2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96" name="CustomShape 7"/>
          <p:cNvSpPr/>
          <p:nvPr/>
        </p:nvSpPr>
        <p:spPr>
          <a:xfrm>
            <a:off x="5646960" y="333288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7" name="CustomShape 8"/>
          <p:cNvSpPr/>
          <p:nvPr/>
        </p:nvSpPr>
        <p:spPr>
          <a:xfrm>
            <a:off x="5712840" y="339444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3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98" name="CustomShape 9"/>
          <p:cNvSpPr/>
          <p:nvPr/>
        </p:nvSpPr>
        <p:spPr>
          <a:xfrm>
            <a:off x="5653080" y="417312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9" name="CustomShape 10"/>
          <p:cNvSpPr/>
          <p:nvPr/>
        </p:nvSpPr>
        <p:spPr>
          <a:xfrm>
            <a:off x="5720400" y="420696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4</a:t>
            </a:r>
            <a:endParaRPr b="0" lang="de-DE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CustomShape 1"/>
          <p:cNvSpPr/>
          <p:nvPr/>
        </p:nvSpPr>
        <p:spPr>
          <a:xfrm>
            <a:off x="142200" y="1432080"/>
            <a:ext cx="4886280" cy="3924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56000"/>
          </a:bodyPr>
          <a:p>
            <a:pPr algn="ctr">
              <a:lnSpc>
                <a:spcPct val="90000"/>
              </a:lnSpc>
            </a:pPr>
            <a:r>
              <a:rPr b="1" lang="de-DE" sz="5300" spc="-1" strike="noStrike">
                <a:solidFill>
                  <a:srgbClr val="262626"/>
                </a:solidFill>
                <a:latin typeface="Franklin Gothic Demi"/>
              </a:rPr>
              <a:t>Techn. Qualitäts-management</a:t>
            </a:r>
            <a:br/>
            <a:br/>
            <a:r>
              <a:rPr b="0" lang="de-DE" sz="3600" spc="-1" strike="noStrike">
                <a:solidFill>
                  <a:srgbClr val="262626"/>
                </a:solidFill>
                <a:latin typeface="Franklin Gothic Demi"/>
              </a:rPr>
              <a:t>5 ECTS</a:t>
            </a:r>
            <a:br/>
            <a:br/>
            <a:r>
              <a:rPr b="0" lang="de-DE" sz="3600" spc="-1" strike="noStrike">
                <a:solidFill>
                  <a:srgbClr val="262626"/>
                </a:solidFill>
                <a:latin typeface="Franklin Gothic Demi"/>
              </a:rPr>
              <a:t>Herr Rosenbaum</a:t>
            </a:r>
            <a:br/>
            <a:br/>
            <a:br/>
            <a:endParaRPr b="0" lang="de-DE" sz="3600" spc="-1" strike="noStrike">
              <a:latin typeface="Arial"/>
            </a:endParaRPr>
          </a:p>
        </p:txBody>
      </p:sp>
      <p:sp>
        <p:nvSpPr>
          <p:cNvPr id="101" name="CustomShape 2"/>
          <p:cNvSpPr/>
          <p:nvPr/>
        </p:nvSpPr>
        <p:spPr>
          <a:xfrm>
            <a:off x="6302520" y="1610640"/>
            <a:ext cx="6059160" cy="3566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38000"/>
          </a:bodyPr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Kein Spicker – 12 Aufg. – 6 Pkt.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Sehr ähnlich zur Probeklausur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Größerer Aufwand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Rechenaufgaben auch wenn er diese fast nie in den VL besprochen hat, auch Theorieaufgaben, wo auswendiggelerntes abgefragt werden</a:t>
            </a:r>
            <a:endParaRPr b="0" lang="de-DE" sz="3200" spc="-1" strike="noStrike">
              <a:latin typeface="Arial"/>
            </a:endParaRPr>
          </a:p>
        </p:txBody>
      </p:sp>
      <p:sp>
        <p:nvSpPr>
          <p:cNvPr id="102" name="CustomShape 3"/>
          <p:cNvSpPr/>
          <p:nvPr/>
        </p:nvSpPr>
        <p:spPr>
          <a:xfrm>
            <a:off x="5646960" y="150480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3" name="CustomShape 4"/>
          <p:cNvSpPr/>
          <p:nvPr/>
        </p:nvSpPr>
        <p:spPr>
          <a:xfrm>
            <a:off x="5712840" y="152820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1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04" name="CustomShape 5"/>
          <p:cNvSpPr/>
          <p:nvPr/>
        </p:nvSpPr>
        <p:spPr>
          <a:xfrm>
            <a:off x="5645880" y="2372760"/>
            <a:ext cx="51732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5" name="CustomShape 6"/>
          <p:cNvSpPr/>
          <p:nvPr/>
        </p:nvSpPr>
        <p:spPr>
          <a:xfrm>
            <a:off x="5712840" y="2405160"/>
            <a:ext cx="36828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2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06" name="CustomShape 7"/>
          <p:cNvSpPr/>
          <p:nvPr/>
        </p:nvSpPr>
        <p:spPr>
          <a:xfrm>
            <a:off x="5654880" y="325008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7" name="CustomShape 8"/>
          <p:cNvSpPr/>
          <p:nvPr/>
        </p:nvSpPr>
        <p:spPr>
          <a:xfrm>
            <a:off x="5720400" y="331128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3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08" name="CustomShape 9"/>
          <p:cNvSpPr/>
          <p:nvPr/>
        </p:nvSpPr>
        <p:spPr>
          <a:xfrm>
            <a:off x="5653080" y="417312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9" name="CustomShape 10"/>
          <p:cNvSpPr/>
          <p:nvPr/>
        </p:nvSpPr>
        <p:spPr>
          <a:xfrm>
            <a:off x="5720400" y="420696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4</a:t>
            </a:r>
            <a:endParaRPr b="0" lang="de-DE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142200" y="1432080"/>
            <a:ext cx="4886280" cy="3924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90000"/>
              </a:lnSpc>
            </a:pPr>
            <a:r>
              <a:rPr b="1" lang="de-DE" sz="5300" spc="-1" strike="noStrike">
                <a:solidFill>
                  <a:srgbClr val="262626"/>
                </a:solidFill>
                <a:latin typeface="Franklin Gothic Demi"/>
              </a:rPr>
              <a:t>VWL</a:t>
            </a:r>
            <a:br/>
            <a:br/>
            <a:r>
              <a:rPr b="0" lang="de-DE" sz="3600" spc="-1" strike="noStrike">
                <a:solidFill>
                  <a:srgbClr val="262626"/>
                </a:solidFill>
                <a:latin typeface="Franklin Gothic Demi"/>
              </a:rPr>
              <a:t>5 ECTS</a:t>
            </a:r>
            <a:br/>
            <a:br/>
            <a:r>
              <a:rPr b="0" lang="de-DE" sz="3600" spc="-1" strike="noStrike">
                <a:solidFill>
                  <a:srgbClr val="262626"/>
                </a:solidFill>
                <a:latin typeface="Franklin Gothic Demi"/>
              </a:rPr>
              <a:t>Herr Ortmanns</a:t>
            </a:r>
            <a:br/>
            <a:br/>
            <a:br/>
            <a:endParaRPr b="0" lang="de-DE" sz="3600" spc="-1" strike="noStrike">
              <a:latin typeface="Arial"/>
            </a:endParaRPr>
          </a:p>
        </p:txBody>
      </p:sp>
      <p:sp>
        <p:nvSpPr>
          <p:cNvPr id="111" name="CustomShape 2"/>
          <p:cNvSpPr/>
          <p:nvPr/>
        </p:nvSpPr>
        <p:spPr>
          <a:xfrm>
            <a:off x="6311160" y="1265760"/>
            <a:ext cx="6059160" cy="3566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66000"/>
          </a:bodyPr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Schwierige Prüfung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Nur 25 Punkte - kein Folgefehler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Übungsaufg. ≠ Prüfungsaufg.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100" spc="-1" strike="noStrike">
                <a:solidFill>
                  <a:srgbClr val="262626"/>
                </a:solidFill>
                <a:latin typeface="Franklin Gothic Medium"/>
              </a:rPr>
              <a:t>Alles mitnehmen – Tutoriumsaufg. </a:t>
            </a:r>
            <a:endParaRPr b="0" lang="de-DE" sz="3100" spc="-1" strike="noStrike">
              <a:latin typeface="Arial"/>
            </a:endParaRPr>
          </a:p>
        </p:txBody>
      </p:sp>
      <p:sp>
        <p:nvSpPr>
          <p:cNvPr id="112" name="CustomShape 3"/>
          <p:cNvSpPr/>
          <p:nvPr/>
        </p:nvSpPr>
        <p:spPr>
          <a:xfrm>
            <a:off x="5646960" y="150480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3" name="CustomShape 4"/>
          <p:cNvSpPr/>
          <p:nvPr/>
        </p:nvSpPr>
        <p:spPr>
          <a:xfrm>
            <a:off x="5712840" y="152820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1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14" name="CustomShape 5"/>
          <p:cNvSpPr/>
          <p:nvPr/>
        </p:nvSpPr>
        <p:spPr>
          <a:xfrm>
            <a:off x="5646960" y="244980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5" name="CustomShape 6"/>
          <p:cNvSpPr/>
          <p:nvPr/>
        </p:nvSpPr>
        <p:spPr>
          <a:xfrm>
            <a:off x="5713920" y="248184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2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16" name="CustomShape 7"/>
          <p:cNvSpPr/>
          <p:nvPr/>
        </p:nvSpPr>
        <p:spPr>
          <a:xfrm>
            <a:off x="5646960" y="333288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7" name="CustomShape 8"/>
          <p:cNvSpPr/>
          <p:nvPr/>
        </p:nvSpPr>
        <p:spPr>
          <a:xfrm>
            <a:off x="5712840" y="339444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3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18" name="CustomShape 9"/>
          <p:cNvSpPr/>
          <p:nvPr/>
        </p:nvSpPr>
        <p:spPr>
          <a:xfrm>
            <a:off x="5653080" y="417312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9" name="CustomShape 10"/>
          <p:cNvSpPr/>
          <p:nvPr/>
        </p:nvSpPr>
        <p:spPr>
          <a:xfrm>
            <a:off x="5720400" y="420696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4</a:t>
            </a:r>
            <a:endParaRPr b="0" lang="de-DE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142200" y="1432080"/>
            <a:ext cx="4886280" cy="3924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78000"/>
          </a:bodyPr>
          <a:p>
            <a:pPr algn="ctr">
              <a:lnSpc>
                <a:spcPct val="90000"/>
              </a:lnSpc>
            </a:pPr>
            <a:r>
              <a:rPr b="1" lang="de-DE" sz="4400" spc="-1" strike="noStrike">
                <a:solidFill>
                  <a:srgbClr val="262626"/>
                </a:solidFill>
                <a:latin typeface="Franklin Gothic Demi"/>
              </a:rPr>
              <a:t>Prod. Management (&amp; Logistik)</a:t>
            </a:r>
            <a:br/>
            <a:br/>
            <a:r>
              <a:rPr b="0" lang="de-DE" sz="3600" spc="-1" strike="noStrike">
                <a:solidFill>
                  <a:srgbClr val="262626"/>
                </a:solidFill>
                <a:latin typeface="Franklin Gothic Demi"/>
              </a:rPr>
              <a:t>5 ECTS</a:t>
            </a:r>
            <a:br/>
            <a:br/>
            <a:r>
              <a:rPr b="0" lang="de-DE" sz="3600" spc="-1" strike="noStrike">
                <a:solidFill>
                  <a:srgbClr val="262626"/>
                </a:solidFill>
                <a:latin typeface="Franklin Gothic Demi"/>
              </a:rPr>
              <a:t>Herr Günther</a:t>
            </a:r>
            <a:br/>
            <a:br/>
            <a:br/>
            <a:endParaRPr b="0" lang="de-DE" sz="3600" spc="-1" strike="noStrike">
              <a:latin typeface="Arial"/>
            </a:endParaRPr>
          </a:p>
        </p:txBody>
      </p:sp>
      <p:sp>
        <p:nvSpPr>
          <p:cNvPr id="121" name="CustomShape 2"/>
          <p:cNvSpPr/>
          <p:nvPr/>
        </p:nvSpPr>
        <p:spPr>
          <a:xfrm>
            <a:off x="6395040" y="1432080"/>
            <a:ext cx="6059160" cy="3566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2400" spc="-1" strike="noStrike">
                <a:solidFill>
                  <a:srgbClr val="262626"/>
                </a:solidFill>
                <a:latin typeface="Franklin Gothic Medium"/>
              </a:rPr>
              <a:t>90 min 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2400" spc="-1" strike="noStrike">
                <a:solidFill>
                  <a:srgbClr val="262626"/>
                </a:solidFill>
                <a:latin typeface="Franklin Gothic Medium"/>
              </a:rPr>
              <a:t>Bewertet sehr streng, alles muss wortwörtlich aus Vorlesung sein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2400" spc="-1" strike="noStrike">
                <a:solidFill>
                  <a:srgbClr val="262626"/>
                </a:solidFill>
                <a:latin typeface="Franklin Gothic Medium"/>
              </a:rPr>
              <a:t>Nichts mitnehmen, kein </a:t>
            </a:r>
            <a:r>
              <a:rPr b="1" lang="de-DE" sz="2400" spc="-1" strike="noStrike">
                <a:solidFill>
                  <a:srgbClr val="262626"/>
                </a:solidFill>
                <a:latin typeface="Franklin Gothic Medium"/>
              </a:rPr>
              <a:t>TR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2400" spc="-1" strike="noStrike">
                <a:solidFill>
                  <a:srgbClr val="262626"/>
                </a:solidFill>
                <a:latin typeface="Franklin Gothic Medium"/>
              </a:rPr>
              <a:t>Rechnen +  interpretieren, ähnlich zu Vorlesung und Übung</a:t>
            </a:r>
            <a:endParaRPr b="0" lang="de-DE" sz="2400" spc="-1" strike="noStrike">
              <a:latin typeface="Arial"/>
            </a:endParaRPr>
          </a:p>
        </p:txBody>
      </p:sp>
      <p:sp>
        <p:nvSpPr>
          <p:cNvPr id="122" name="CustomShape 3"/>
          <p:cNvSpPr/>
          <p:nvPr/>
        </p:nvSpPr>
        <p:spPr>
          <a:xfrm>
            <a:off x="5646960" y="150480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3" name="CustomShape 4"/>
          <p:cNvSpPr/>
          <p:nvPr/>
        </p:nvSpPr>
        <p:spPr>
          <a:xfrm>
            <a:off x="5712840" y="152820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1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24" name="CustomShape 5"/>
          <p:cNvSpPr/>
          <p:nvPr/>
        </p:nvSpPr>
        <p:spPr>
          <a:xfrm>
            <a:off x="5646960" y="244980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5" name="CustomShape 6"/>
          <p:cNvSpPr/>
          <p:nvPr/>
        </p:nvSpPr>
        <p:spPr>
          <a:xfrm>
            <a:off x="5713920" y="248184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2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26" name="CustomShape 7"/>
          <p:cNvSpPr/>
          <p:nvPr/>
        </p:nvSpPr>
        <p:spPr>
          <a:xfrm>
            <a:off x="5646960" y="333288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7" name="CustomShape 8"/>
          <p:cNvSpPr/>
          <p:nvPr/>
        </p:nvSpPr>
        <p:spPr>
          <a:xfrm>
            <a:off x="5712840" y="339444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3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28" name="CustomShape 9"/>
          <p:cNvSpPr/>
          <p:nvPr/>
        </p:nvSpPr>
        <p:spPr>
          <a:xfrm>
            <a:off x="5653080" y="417312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9" name="CustomShape 10"/>
          <p:cNvSpPr/>
          <p:nvPr/>
        </p:nvSpPr>
        <p:spPr>
          <a:xfrm>
            <a:off x="5720400" y="420696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4</a:t>
            </a:r>
            <a:endParaRPr b="0" lang="de-DE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142200" y="1432080"/>
            <a:ext cx="4886280" cy="3924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90000"/>
              </a:lnSpc>
            </a:pPr>
            <a:r>
              <a:rPr b="1" lang="de-DE" sz="4400" spc="-1" strike="noStrike">
                <a:solidFill>
                  <a:srgbClr val="262626"/>
                </a:solidFill>
                <a:latin typeface="Franklin Gothic Demi"/>
              </a:rPr>
              <a:t>Englisch C1</a:t>
            </a:r>
            <a:br/>
            <a:br/>
            <a:r>
              <a:rPr b="0" lang="de-DE" sz="3600" spc="-1" strike="noStrike">
                <a:solidFill>
                  <a:srgbClr val="262626"/>
                </a:solidFill>
                <a:latin typeface="Franklin Gothic Demi"/>
              </a:rPr>
              <a:t>3 ECTS</a:t>
            </a:r>
            <a:br/>
            <a:br/>
            <a:r>
              <a:rPr b="0" lang="de-DE" sz="3600" spc="-1" strike="noStrike">
                <a:solidFill>
                  <a:srgbClr val="262626"/>
                </a:solidFill>
                <a:latin typeface="Franklin Gothic Demi"/>
              </a:rPr>
              <a:t>Herr Sambe</a:t>
            </a:r>
            <a:br/>
            <a:br/>
            <a:br/>
            <a:endParaRPr b="0" lang="de-DE" sz="3600" spc="-1" strike="noStrike">
              <a:latin typeface="Arial"/>
            </a:endParaRPr>
          </a:p>
        </p:txBody>
      </p:sp>
      <p:sp>
        <p:nvSpPr>
          <p:cNvPr id="131" name="CustomShape 2"/>
          <p:cNvSpPr/>
          <p:nvPr/>
        </p:nvSpPr>
        <p:spPr>
          <a:xfrm>
            <a:off x="6275880" y="1334520"/>
            <a:ext cx="6059160" cy="3566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77000"/>
          </a:bodyPr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Unterrichtsstunde 45 min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20 min Präsentation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25 min Aufg. aus Handout(abg.)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Sehr gute Noten – wie immer </a:t>
            </a:r>
            <a:r>
              <a:rPr b="0" lang="de-DE" sz="3200" spc="-1" strike="noStrike">
                <a:solidFill>
                  <a:srgbClr val="262626"/>
                </a:solidFill>
                <a:latin typeface="Wingdings"/>
              </a:rPr>
              <a:t></a:t>
            </a:r>
            <a:endParaRPr b="0" lang="de-DE" sz="3200" spc="-1" strike="noStrike">
              <a:latin typeface="Arial"/>
            </a:endParaRPr>
          </a:p>
        </p:txBody>
      </p:sp>
      <p:sp>
        <p:nvSpPr>
          <p:cNvPr id="132" name="CustomShape 3"/>
          <p:cNvSpPr/>
          <p:nvPr/>
        </p:nvSpPr>
        <p:spPr>
          <a:xfrm>
            <a:off x="5646960" y="150480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3" name="CustomShape 4"/>
          <p:cNvSpPr/>
          <p:nvPr/>
        </p:nvSpPr>
        <p:spPr>
          <a:xfrm>
            <a:off x="5712840" y="152820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1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34" name="CustomShape 5"/>
          <p:cNvSpPr/>
          <p:nvPr/>
        </p:nvSpPr>
        <p:spPr>
          <a:xfrm>
            <a:off x="5646960" y="244980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5" name="CustomShape 6"/>
          <p:cNvSpPr/>
          <p:nvPr/>
        </p:nvSpPr>
        <p:spPr>
          <a:xfrm>
            <a:off x="5713920" y="248184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2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36" name="CustomShape 7"/>
          <p:cNvSpPr/>
          <p:nvPr/>
        </p:nvSpPr>
        <p:spPr>
          <a:xfrm>
            <a:off x="5646960" y="333288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7" name="CustomShape 8"/>
          <p:cNvSpPr/>
          <p:nvPr/>
        </p:nvSpPr>
        <p:spPr>
          <a:xfrm>
            <a:off x="5712840" y="339444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3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38" name="CustomShape 9"/>
          <p:cNvSpPr/>
          <p:nvPr/>
        </p:nvSpPr>
        <p:spPr>
          <a:xfrm>
            <a:off x="5653080" y="417312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9" name="CustomShape 10"/>
          <p:cNvSpPr/>
          <p:nvPr/>
        </p:nvSpPr>
        <p:spPr>
          <a:xfrm>
            <a:off x="5720400" y="420696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4</a:t>
            </a:r>
            <a:endParaRPr b="0" lang="de-DE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CustomShape 1"/>
          <p:cNvSpPr/>
          <p:nvPr/>
        </p:nvSpPr>
        <p:spPr>
          <a:xfrm>
            <a:off x="142200" y="1432080"/>
            <a:ext cx="4886280" cy="3924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90000"/>
              </a:lnSpc>
            </a:pPr>
            <a:r>
              <a:rPr b="1" lang="de-DE" sz="4400" spc="-1" strike="noStrike">
                <a:solidFill>
                  <a:srgbClr val="262626"/>
                </a:solidFill>
                <a:latin typeface="Franklin Gothic Demi"/>
              </a:rPr>
              <a:t>Englisch B2</a:t>
            </a:r>
            <a:br/>
            <a:br/>
            <a:r>
              <a:rPr b="0" lang="de-DE" sz="3600" spc="-1" strike="noStrike">
                <a:solidFill>
                  <a:srgbClr val="262626"/>
                </a:solidFill>
                <a:latin typeface="Franklin Gothic Demi"/>
              </a:rPr>
              <a:t>3 ECTS</a:t>
            </a:r>
            <a:br/>
            <a:br/>
            <a:r>
              <a:rPr b="0" lang="de-DE" sz="3600" spc="-1" strike="noStrike">
                <a:solidFill>
                  <a:srgbClr val="262626"/>
                </a:solidFill>
                <a:latin typeface="Franklin Gothic Demi"/>
              </a:rPr>
              <a:t>Frau Lienig </a:t>
            </a:r>
            <a:br/>
            <a:br/>
            <a:br/>
            <a:endParaRPr b="0" lang="de-DE" sz="3600" spc="-1" strike="noStrike">
              <a:latin typeface="Arial"/>
            </a:endParaRPr>
          </a:p>
        </p:txBody>
      </p:sp>
      <p:sp>
        <p:nvSpPr>
          <p:cNvPr id="141" name="CustomShape 2"/>
          <p:cNvSpPr/>
          <p:nvPr/>
        </p:nvSpPr>
        <p:spPr>
          <a:xfrm>
            <a:off x="6275880" y="1334520"/>
            <a:ext cx="6059160" cy="3566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49000"/>
          </a:bodyPr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600" spc="-1" strike="noStrike">
                <a:solidFill>
                  <a:srgbClr val="262626"/>
                </a:solidFill>
                <a:latin typeface="Franklin Gothic Medium"/>
              </a:rPr>
              <a:t>Konferenz planen und durchführen</a:t>
            </a:r>
            <a:endParaRPr b="0" lang="de-DE" sz="3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600" spc="-1" strike="noStrike">
                <a:solidFill>
                  <a:srgbClr val="262626"/>
                </a:solidFill>
                <a:latin typeface="Franklin Gothic Medium"/>
              </a:rPr>
              <a:t>Aufwand und Benotung abhängig von Lehrer/-in</a:t>
            </a:r>
            <a:endParaRPr b="0" lang="de-DE" sz="3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600" spc="-1" strike="noStrike">
                <a:solidFill>
                  <a:srgbClr val="262626"/>
                </a:solidFill>
                <a:latin typeface="Franklin Gothic Medium"/>
              </a:rPr>
              <a:t>Gruppen von 3 – 4 Leuten</a:t>
            </a:r>
            <a:endParaRPr b="0" lang="de-DE" sz="3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600" spc="-1" strike="noStrike">
                <a:solidFill>
                  <a:srgbClr val="262626"/>
                </a:solidFill>
                <a:latin typeface="Franklin Gothic Medium"/>
              </a:rPr>
              <a:t>Eigenständige Themenwahl</a:t>
            </a:r>
            <a:endParaRPr b="0" lang="de-DE" sz="3600" spc="-1" strike="noStrike">
              <a:latin typeface="Arial"/>
            </a:endParaRPr>
          </a:p>
        </p:txBody>
      </p:sp>
      <p:sp>
        <p:nvSpPr>
          <p:cNvPr id="142" name="CustomShape 3"/>
          <p:cNvSpPr/>
          <p:nvPr/>
        </p:nvSpPr>
        <p:spPr>
          <a:xfrm>
            <a:off x="5646960" y="150480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3" name="CustomShape 4"/>
          <p:cNvSpPr/>
          <p:nvPr/>
        </p:nvSpPr>
        <p:spPr>
          <a:xfrm>
            <a:off x="5712840" y="152820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1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44" name="CustomShape 5"/>
          <p:cNvSpPr/>
          <p:nvPr/>
        </p:nvSpPr>
        <p:spPr>
          <a:xfrm>
            <a:off x="5646960" y="244980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5" name="CustomShape 6"/>
          <p:cNvSpPr/>
          <p:nvPr/>
        </p:nvSpPr>
        <p:spPr>
          <a:xfrm>
            <a:off x="5713920" y="248184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2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46" name="CustomShape 7"/>
          <p:cNvSpPr/>
          <p:nvPr/>
        </p:nvSpPr>
        <p:spPr>
          <a:xfrm>
            <a:off x="5646960" y="333288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7" name="CustomShape 8"/>
          <p:cNvSpPr/>
          <p:nvPr/>
        </p:nvSpPr>
        <p:spPr>
          <a:xfrm>
            <a:off x="5712840" y="339444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3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48" name="CustomShape 9"/>
          <p:cNvSpPr/>
          <p:nvPr/>
        </p:nvSpPr>
        <p:spPr>
          <a:xfrm>
            <a:off x="5653080" y="417312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9" name="CustomShape 10"/>
          <p:cNvSpPr/>
          <p:nvPr/>
        </p:nvSpPr>
        <p:spPr>
          <a:xfrm>
            <a:off x="5720400" y="420696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4</a:t>
            </a:r>
            <a:endParaRPr b="0" lang="de-DE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ustomShape 1"/>
          <p:cNvSpPr/>
          <p:nvPr/>
        </p:nvSpPr>
        <p:spPr>
          <a:xfrm>
            <a:off x="598680" y="1432080"/>
            <a:ext cx="4155480" cy="3924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/>
          </a:bodyPr>
          <a:p>
            <a:pPr algn="ctr">
              <a:lnSpc>
                <a:spcPct val="90000"/>
              </a:lnSpc>
            </a:pPr>
            <a:r>
              <a:rPr b="1" lang="de-DE" sz="5300" spc="-1" strike="noStrike">
                <a:solidFill>
                  <a:srgbClr val="262626"/>
                </a:solidFill>
                <a:latin typeface="Franklin Gothic Demi"/>
              </a:rPr>
              <a:t>Elektronik</a:t>
            </a:r>
            <a:br/>
            <a:br/>
            <a:r>
              <a:rPr b="0" lang="de-DE" sz="3600" spc="-1" strike="noStrike">
                <a:solidFill>
                  <a:srgbClr val="262626"/>
                </a:solidFill>
                <a:latin typeface="Franklin Gothic Demi"/>
              </a:rPr>
              <a:t>5 ECTS</a:t>
            </a:r>
            <a:br/>
            <a:br/>
            <a:r>
              <a:rPr b="0" lang="de-DE" sz="3600" spc="-1" strike="noStrike">
                <a:solidFill>
                  <a:srgbClr val="262626"/>
                </a:solidFill>
                <a:latin typeface="Franklin Gothic Demi"/>
              </a:rPr>
              <a:t>HERR Klix</a:t>
            </a:r>
            <a:br/>
            <a:br/>
            <a:br/>
            <a:endParaRPr b="0" lang="de-DE" sz="3600" spc="-1" strike="noStrike">
              <a:latin typeface="Arial"/>
            </a:endParaRPr>
          </a:p>
        </p:txBody>
      </p:sp>
      <p:sp>
        <p:nvSpPr>
          <p:cNvPr id="151" name="CustomShape 2"/>
          <p:cNvSpPr/>
          <p:nvPr/>
        </p:nvSpPr>
        <p:spPr>
          <a:xfrm>
            <a:off x="6188040" y="1504800"/>
            <a:ext cx="5764320" cy="4404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69000"/>
          </a:bodyPr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Spicker erlaubt (1x DIN A4)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Prüfung fast ident. zur Probeklausur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Vom Typ her ähnlich wie Elektrotechnik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Praktikum</a:t>
            </a:r>
            <a:endParaRPr b="0" lang="de-DE" sz="3200" spc="-1" strike="noStrike">
              <a:latin typeface="Arial"/>
            </a:endParaRPr>
          </a:p>
          <a:p>
            <a:pPr marL="514440" indent="-513720">
              <a:lnSpc>
                <a:spcPct val="100000"/>
              </a:lnSpc>
              <a:spcAft>
                <a:spcPts val="601"/>
              </a:spcAft>
              <a:buClr>
                <a:srgbClr val="262626"/>
              </a:buClr>
              <a:buFont typeface="Arial"/>
              <a:buAutoNum type="arabicPeriod"/>
              <a:tabLst>
                <a:tab algn="l" pos="0"/>
              </a:tabLst>
            </a:pPr>
            <a:r>
              <a:rPr b="0" lang="de-DE" sz="1000" spc="-1" strike="noStrike">
                <a:solidFill>
                  <a:srgbClr val="262626"/>
                </a:solidFill>
                <a:latin typeface="Franklin Gothic Medium"/>
              </a:rPr>
              <a:t>Aufgabe: Vierpole</a:t>
            </a:r>
            <a:endParaRPr b="0" lang="de-DE" sz="1000" spc="-1" strike="noStrike">
              <a:latin typeface="Arial"/>
            </a:endParaRPr>
          </a:p>
          <a:p>
            <a:pPr marL="514440" indent="-513720">
              <a:lnSpc>
                <a:spcPct val="100000"/>
              </a:lnSpc>
              <a:spcAft>
                <a:spcPts val="601"/>
              </a:spcAft>
              <a:buClr>
                <a:srgbClr val="262626"/>
              </a:buClr>
              <a:buFont typeface="Arial"/>
              <a:buAutoNum type="arabicPeriod"/>
              <a:tabLst>
                <a:tab algn="l" pos="0"/>
              </a:tabLst>
            </a:pPr>
            <a:r>
              <a:rPr b="0" lang="de-DE" sz="1000" spc="-1" strike="noStrike">
                <a:solidFill>
                  <a:srgbClr val="262626"/>
                </a:solidFill>
                <a:latin typeface="Franklin Gothic Medium"/>
              </a:rPr>
              <a:t>Aufgabe:  Diskrete Verstärker</a:t>
            </a:r>
            <a:endParaRPr b="0" lang="de-DE" sz="1000" spc="-1" strike="noStrike">
              <a:latin typeface="Arial"/>
            </a:endParaRPr>
          </a:p>
          <a:p>
            <a:pPr marL="514440" indent="-513720">
              <a:lnSpc>
                <a:spcPct val="100000"/>
              </a:lnSpc>
              <a:spcAft>
                <a:spcPts val="601"/>
              </a:spcAft>
              <a:buClr>
                <a:srgbClr val="262626"/>
              </a:buClr>
              <a:buFont typeface="Arial"/>
              <a:buAutoNum type="arabicPeriod"/>
              <a:tabLst>
                <a:tab algn="l" pos="0"/>
              </a:tabLst>
            </a:pPr>
            <a:r>
              <a:rPr b="0" lang="de-DE" sz="1000" spc="-1" strike="noStrike">
                <a:solidFill>
                  <a:srgbClr val="262626"/>
                </a:solidFill>
                <a:latin typeface="Franklin Gothic Medium"/>
              </a:rPr>
              <a:t>Aufgabe: OPV (viele Punkte)</a:t>
            </a:r>
            <a:endParaRPr b="0" lang="de-DE" sz="1000" spc="-1" strike="noStrike">
              <a:latin typeface="Arial"/>
            </a:endParaRPr>
          </a:p>
          <a:p>
            <a:pPr marL="343080" indent="-342360">
              <a:lnSpc>
                <a:spcPct val="100000"/>
              </a:lnSpc>
              <a:spcAft>
                <a:spcPts val="601"/>
              </a:spcAft>
              <a:buClr>
                <a:srgbClr val="262626"/>
              </a:buClr>
              <a:buFont typeface="Arial"/>
              <a:buAutoNum type="arabicPeriod" startAt="4"/>
              <a:tabLst>
                <a:tab algn="l" pos="0"/>
              </a:tabLst>
            </a:pPr>
            <a:r>
              <a:rPr b="0" lang="de-DE" sz="1000" spc="-1" strike="noStrike">
                <a:solidFill>
                  <a:srgbClr val="262626"/>
                </a:solidFill>
                <a:latin typeface="Franklin Gothic Medium"/>
              </a:rPr>
              <a:t>     </a:t>
            </a:r>
            <a:r>
              <a:rPr b="0" lang="de-DE" sz="1000" spc="-1" strike="noStrike">
                <a:solidFill>
                  <a:srgbClr val="262626"/>
                </a:solidFill>
                <a:latin typeface="Franklin Gothic Medium"/>
              </a:rPr>
              <a:t>Aufgabe: Digitaltechnik (zeichnen)</a:t>
            </a:r>
            <a:endParaRPr b="0" lang="de-DE" sz="1000" spc="-1" strike="noStrike">
              <a:latin typeface="Arial"/>
            </a:endParaRPr>
          </a:p>
          <a:p>
            <a:pPr marL="514440" indent="-513720">
              <a:lnSpc>
                <a:spcPct val="100000"/>
              </a:lnSpc>
              <a:spcAft>
                <a:spcPts val="601"/>
              </a:spcAft>
              <a:buClr>
                <a:srgbClr val="262626"/>
              </a:buClr>
              <a:buFont typeface="Arial"/>
              <a:buAutoNum type="arabicPeriod" startAt="4"/>
              <a:tabLst>
                <a:tab algn="l" pos="0"/>
              </a:tabLst>
            </a:pPr>
            <a:r>
              <a:rPr b="0" lang="de-DE" sz="1000" spc="-1" strike="noStrike">
                <a:solidFill>
                  <a:srgbClr val="262626"/>
                </a:solidFill>
                <a:latin typeface="Franklin Gothic Medium"/>
              </a:rPr>
              <a:t>Aufgabe: Theorie (vom Spicker abschreiben)</a:t>
            </a:r>
            <a:endParaRPr b="0" lang="de-DE" sz="1000" spc="-1" strike="noStrike">
              <a:latin typeface="Arial"/>
            </a:endParaRPr>
          </a:p>
        </p:txBody>
      </p:sp>
      <p:sp>
        <p:nvSpPr>
          <p:cNvPr id="152" name="CustomShape 3"/>
          <p:cNvSpPr/>
          <p:nvPr/>
        </p:nvSpPr>
        <p:spPr>
          <a:xfrm>
            <a:off x="5646960" y="150480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3" name="CustomShape 4"/>
          <p:cNvSpPr/>
          <p:nvPr/>
        </p:nvSpPr>
        <p:spPr>
          <a:xfrm>
            <a:off x="5712840" y="152820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1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54" name="CustomShape 5"/>
          <p:cNvSpPr/>
          <p:nvPr/>
        </p:nvSpPr>
        <p:spPr>
          <a:xfrm>
            <a:off x="5646960" y="244980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5" name="CustomShape 6"/>
          <p:cNvSpPr/>
          <p:nvPr/>
        </p:nvSpPr>
        <p:spPr>
          <a:xfrm>
            <a:off x="5713920" y="248184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2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56" name="CustomShape 7"/>
          <p:cNvSpPr/>
          <p:nvPr/>
        </p:nvSpPr>
        <p:spPr>
          <a:xfrm>
            <a:off x="5646960" y="333288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7" name="CustomShape 8"/>
          <p:cNvSpPr/>
          <p:nvPr/>
        </p:nvSpPr>
        <p:spPr>
          <a:xfrm>
            <a:off x="5712840" y="339444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3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58" name="CustomShape 9"/>
          <p:cNvSpPr/>
          <p:nvPr/>
        </p:nvSpPr>
        <p:spPr>
          <a:xfrm>
            <a:off x="5653080" y="4173120"/>
            <a:ext cx="467280" cy="467280"/>
          </a:xfrm>
          <a:prstGeom prst="ellipse">
            <a:avLst/>
          </a:prstGeom>
          <a:solidFill>
            <a:schemeClr val="tx1"/>
          </a:solidFill>
          <a:ln w="28440">
            <a:solidFill>
              <a:schemeClr val="accent1"/>
            </a:solidFill>
            <a:round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  <a:scene3d>
            <a:camera prst="orthographicFront"/>
            <a:lightRig dir="t" rig="threeP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9" name="CustomShape 10"/>
          <p:cNvSpPr/>
          <p:nvPr/>
        </p:nvSpPr>
        <p:spPr>
          <a:xfrm>
            <a:off x="5720400" y="4206960"/>
            <a:ext cx="332640" cy="394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Franklin Gothic Demi"/>
                <a:ea typeface="DejaVu Sans"/>
              </a:rPr>
              <a:t>4</a:t>
            </a:r>
            <a:endParaRPr b="0" lang="de-DE" sz="2000" spc="-1" strike="noStrike">
              <a:latin typeface="Arial"/>
            </a:endParaRPr>
          </a:p>
        </p:txBody>
      </p:sp>
      <p:sp>
        <p:nvSpPr>
          <p:cNvPr id="160" name="CustomShape 11"/>
          <p:cNvSpPr/>
          <p:nvPr/>
        </p:nvSpPr>
        <p:spPr>
          <a:xfrm>
            <a:off x="0" y="0"/>
            <a:ext cx="12191400" cy="6857280"/>
          </a:xfrm>
          <a:prstGeom prst="rect">
            <a:avLst/>
          </a:prstGeom>
          <a:solidFill>
            <a:schemeClr val="bg1">
              <a:alpha val="41000"/>
            </a:schemeClr>
          </a:solidFill>
          <a:ln w="57240">
            <a:noFill/>
          </a:ln>
          <a:effectLst>
            <a:outerShdw algn="ctr" blurRad="63500" rotWithShape="0" sx="102000" sy="10200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CustomShape 1"/>
          <p:cNvSpPr/>
          <p:nvPr/>
        </p:nvSpPr>
        <p:spPr>
          <a:xfrm>
            <a:off x="-506160" y="1428480"/>
            <a:ext cx="6297840" cy="3924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94000"/>
          </a:bodyPr>
          <a:p>
            <a:pPr algn="ctr">
              <a:lnSpc>
                <a:spcPct val="90000"/>
              </a:lnSpc>
            </a:pPr>
            <a:r>
              <a:rPr b="1" lang="de-DE" sz="4900" spc="-1" strike="noStrike">
                <a:solidFill>
                  <a:srgbClr val="262626"/>
                </a:solidFill>
                <a:latin typeface="Franklin Gothic Demi"/>
              </a:rPr>
              <a:t>Projektmanagement</a:t>
            </a:r>
            <a:br/>
            <a:br/>
            <a:r>
              <a:rPr b="0" lang="de-DE" sz="3600" spc="-1" strike="noStrike">
                <a:solidFill>
                  <a:srgbClr val="262626"/>
                </a:solidFill>
                <a:latin typeface="Franklin Gothic Demi"/>
              </a:rPr>
              <a:t>2 ECTS</a:t>
            </a:r>
            <a:br/>
            <a:br/>
            <a:r>
              <a:rPr b="0" lang="de-DE" sz="3600" spc="-1" strike="noStrike">
                <a:solidFill>
                  <a:srgbClr val="262626"/>
                </a:solidFill>
                <a:latin typeface="Franklin Gothic Demi"/>
              </a:rPr>
              <a:t>Herr Günther</a:t>
            </a:r>
            <a:br/>
            <a:br/>
            <a:br/>
            <a:endParaRPr b="0" lang="de-DE" sz="3600" spc="-1" strike="noStrike">
              <a:latin typeface="Arial"/>
            </a:endParaRPr>
          </a:p>
        </p:txBody>
      </p:sp>
      <p:sp>
        <p:nvSpPr>
          <p:cNvPr id="162" name="CustomShape 2"/>
          <p:cNvSpPr/>
          <p:nvPr/>
        </p:nvSpPr>
        <p:spPr>
          <a:xfrm>
            <a:off x="6284520" y="1251000"/>
            <a:ext cx="6059160" cy="3566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3200" spc="-1" strike="noStrike">
                <a:solidFill>
                  <a:srgbClr val="262626"/>
                </a:solidFill>
                <a:latin typeface="Franklin Gothic Medium"/>
              </a:rPr>
              <a:t>Keine Klausur sondern nur den Beleg des Gruppenprojekts</a:t>
            </a:r>
            <a:endParaRPr b="0" lang="de-DE" sz="3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1600" spc="-1" strike="noStrike">
                <a:solidFill>
                  <a:srgbClr val="262626"/>
                </a:solidFill>
                <a:latin typeface="Franklin Gothic Medium"/>
              </a:rPr>
              <a:t>Urlaubsreise planen (ca. 2 Wochen)</a:t>
            </a:r>
            <a:endParaRPr b="0" lang="de-DE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1600" spc="-1" strike="noStrike">
                <a:solidFill>
                  <a:srgbClr val="262626"/>
                </a:solidFill>
                <a:latin typeface="Franklin Gothic Medium"/>
              </a:rPr>
              <a:t>Projekt Charter, Minibeleg, FMEA,..</a:t>
            </a:r>
            <a:endParaRPr b="0" lang="de-DE" sz="16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spcAft>
                <a:spcPts val="2401"/>
              </a:spcAft>
              <a:tabLst>
                <a:tab algn="l" pos="0"/>
              </a:tabLst>
            </a:pPr>
            <a:r>
              <a:rPr b="0" lang="de-DE" sz="1600" spc="-1" strike="noStrike">
                <a:solidFill>
                  <a:srgbClr val="262626"/>
                </a:solidFill>
                <a:latin typeface="Franklin Gothic Medium"/>
              </a:rPr>
              <a:t>Kurz vor Abgabe: Notfalländerung</a:t>
            </a:r>
            <a:endParaRPr b="0" lang="de-DE" sz="1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ustomShape 1"/>
          <p:cNvSpPr/>
          <p:nvPr/>
        </p:nvSpPr>
        <p:spPr>
          <a:xfrm>
            <a:off x="6322680" y="358560"/>
            <a:ext cx="5504760" cy="5895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marL="283320" indent="-282600">
              <a:lnSpc>
                <a:spcPct val="112000"/>
              </a:lnSpc>
              <a:spcBef>
                <a:spcPts val="901"/>
              </a:spcBef>
              <a:buClr>
                <a:srgbClr val="262626"/>
              </a:buClr>
              <a:buFont typeface="Arial"/>
              <a:buChar char="•"/>
            </a:pPr>
            <a:r>
              <a:rPr b="0" lang="de-DE" sz="2800" spc="-1" strike="noStrike">
                <a:solidFill>
                  <a:srgbClr val="262626"/>
                </a:solidFill>
                <a:latin typeface="Franklin Gothic Medium"/>
              </a:rPr>
              <a:t>Informationen über Prüfungen – Präsenz oder Online</a:t>
            </a:r>
            <a:br/>
            <a:r>
              <a:rPr b="0" lang="de-DE" sz="1400" spc="-1" strike="noStrike">
                <a:solidFill>
                  <a:srgbClr val="262626"/>
                </a:solidFill>
                <a:latin typeface="Franklin Gothic Medium"/>
              </a:rPr>
              <a:t>https://www.htw-dresden.de/fileadmin/HTW/Fakultaeten/Wirtschaftswissenschaften/Wirtschaftswissenschaften/Aenderungen_Pruefungen.pdf</a:t>
            </a:r>
            <a:endParaRPr b="0" lang="de-DE" sz="1400" spc="-1" strike="noStrike">
              <a:latin typeface="Arial"/>
            </a:endParaRPr>
          </a:p>
          <a:p>
            <a:pPr marL="283320" indent="-282600">
              <a:lnSpc>
                <a:spcPct val="112000"/>
              </a:lnSpc>
              <a:spcBef>
                <a:spcPts val="901"/>
              </a:spcBef>
              <a:buClr>
                <a:srgbClr val="262626"/>
              </a:buClr>
              <a:buFont typeface="Arial"/>
              <a:buChar char="•"/>
            </a:pPr>
            <a:r>
              <a:rPr b="0" lang="de-DE" sz="2800" spc="-1" strike="noStrike">
                <a:solidFill>
                  <a:srgbClr val="262626"/>
                </a:solidFill>
                <a:latin typeface="Franklin Gothic Medium"/>
              </a:rPr>
              <a:t>One Drive Link</a:t>
            </a:r>
            <a:br/>
            <a:r>
              <a:rPr b="0" lang="de-DE" sz="1600" spc="-1" strike="noStrike">
                <a:solidFill>
                  <a:srgbClr val="262626"/>
                </a:solidFill>
                <a:latin typeface="Franklin Gothic Medium"/>
              </a:rPr>
              <a:t>https://1drv.ms/f/s!AnxL4tFrBatEgoYkSc6oWIIUlRdm6A</a:t>
            </a:r>
            <a:endParaRPr b="0" lang="de-DE" sz="1600" spc="-1" strike="noStrike">
              <a:latin typeface="Arial"/>
            </a:endParaRPr>
          </a:p>
        </p:txBody>
      </p:sp>
      <p:sp>
        <p:nvSpPr>
          <p:cNvPr id="164" name="CustomShape 2"/>
          <p:cNvSpPr/>
          <p:nvPr/>
        </p:nvSpPr>
        <p:spPr>
          <a:xfrm>
            <a:off x="707400" y="548640"/>
            <a:ext cx="3833280" cy="4951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algn="r">
              <a:lnSpc>
                <a:spcPct val="90000"/>
              </a:lnSpc>
            </a:pPr>
            <a:r>
              <a:rPr b="0" lang="de-DE" sz="4300" spc="-1" strike="noStrike">
                <a:solidFill>
                  <a:srgbClr val="262626"/>
                </a:solidFill>
                <a:latin typeface="Franklin Gothic Demi"/>
              </a:rPr>
              <a:t>Nützliche Informationen</a:t>
            </a:r>
            <a:endParaRPr b="0" lang="de-DE" sz="43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webextensions/taskpanes.xml><?xml version="1.0" encoding="utf-8"?>
<wetp:taskpanes xmlns:wetp="http://schemas.microsoft.com/office/webextensions/taskpanes/2010/11">
  <wetp:taskpane dockstate="right" visibility="0" width="438" row="10">
    <wetp:webextensionref xmlns:r="http://schemas.openxmlformats.org/officeDocument/2006/relationships" r:id="rId1"/>
  </wetp:taskpane>
</wetp:taskpanes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E13AB06-BF88-4433-A0BD-F8B544C9B5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97F60B-DD54-48B5-A371-5DA4912C13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C76B70-05A8-4DEE-8E00-4F383FBFCA23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tf33527777 (1)</Template>
  <TotalTime>0</TotalTime>
  <Application>LibreOffice/6.4.6.2$Linux_X86_64 LibreOffice_project/40$Build-2</Application>
  <Words>425</Words>
  <Paragraphs>91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2020-06-29T07:54:17Z</dcterms:created>
  <dc:creator/>
  <dc:description/>
  <dc:language>de-DE</dc:language>
  <cp:lastModifiedBy/>
  <dcterms:modified xsi:type="dcterms:W3CDTF">2021-01-07T17:45:02Z</dcterms:modified>
  <cp:revision>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ntentTypeId">
    <vt:lpwstr>0x010100DEEA25CC0A0AC24199CDC46C25B8B0BC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10</vt:i4>
  </property>
  <property fmtid="{D5CDD505-2E9C-101B-9397-08002B2CF9AE}" pid="9" name="PresentationFormat">
    <vt:lpwstr>Breitbild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11</vt:i4>
  </property>
</Properties>
</file>