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theme/themeOverride1.xml" ContentType="application/vnd.openxmlformats-officedocument.themeOverr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media/image14.jpg" ContentType="image/png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5" r:id="rId1"/>
  </p:sldMasterIdLst>
  <p:notesMasterIdLst>
    <p:notesMasterId r:id="rId23"/>
  </p:notesMasterIdLst>
  <p:handoutMasterIdLst>
    <p:handoutMasterId r:id="rId24"/>
  </p:handoutMasterIdLst>
  <p:sldIdLst>
    <p:sldId id="277" r:id="rId2"/>
    <p:sldId id="280" r:id="rId3"/>
    <p:sldId id="282" r:id="rId4"/>
    <p:sldId id="258" r:id="rId5"/>
    <p:sldId id="263" r:id="rId6"/>
    <p:sldId id="285" r:id="rId7"/>
    <p:sldId id="262" r:id="rId8"/>
    <p:sldId id="268" r:id="rId9"/>
    <p:sldId id="274" r:id="rId10"/>
    <p:sldId id="275" r:id="rId11"/>
    <p:sldId id="287" r:id="rId12"/>
    <p:sldId id="286" r:id="rId13"/>
    <p:sldId id="288" r:id="rId14"/>
    <p:sldId id="289" r:id="rId15"/>
    <p:sldId id="264" r:id="rId16"/>
    <p:sldId id="257" r:id="rId17"/>
    <p:sldId id="283" r:id="rId18"/>
    <p:sldId id="284" r:id="rId19"/>
    <p:sldId id="291" r:id="rId20"/>
    <p:sldId id="281" r:id="rId21"/>
    <p:sldId id="290" r:id="rId22"/>
  </p:sldIdLst>
  <p:sldSz cx="10080625" cy="7559675"/>
  <p:notesSz cx="7559675" cy="106918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17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56" autoAdjust="0"/>
    <p:restoredTop sz="88186" autoAdjust="0"/>
  </p:normalViewPr>
  <p:slideViewPr>
    <p:cSldViewPr snapToGrid="0">
      <p:cViewPr varScale="1">
        <p:scale>
          <a:sx n="60" d="100"/>
          <a:sy n="60" d="100"/>
        </p:scale>
        <p:origin x="1494" y="30"/>
      </p:cViewPr>
      <p:guideLst>
        <p:guide orient="horz" pos="2381"/>
        <p:guide pos="31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3" name="Datumsplatzhalter 2"/>
          <p:cNvSpPr txBox="1">
            <a:spLocks noGrp="1"/>
          </p:cNvSpPr>
          <p:nvPr>
            <p:ph type="dt" sz="quarter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4" name="Fußzeilenplatzhalter 3"/>
          <p:cNvSpPr txBox="1">
            <a:spLocks noGrp="1"/>
          </p:cNvSpPr>
          <p:nvPr>
            <p:ph type="ftr" sz="quarter" idx="2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  <p:sp>
        <p:nvSpPr>
          <p:cNvPr id="5" name="Foliennummernplatzhalter 4"/>
          <p:cNvSpPr txBox="1">
            <a:spLocks noGrp="1"/>
          </p:cNvSpPr>
          <p:nvPr>
            <p:ph type="sldNum" sz="quarter" idx="3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vert="horz" wrap="none" lIns="90000" tIns="45000" rIns="90000" bIns="45000" anchor="b" compatLnSpc="0">
            <a:noAutofit/>
          </a:bodyPr>
          <a:lstStyle/>
          <a:p>
            <a:pPr marL="0" marR="0" lvl="0" indent="0" algn="r" rtl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/>
            </a:pPr>
            <a:fld id="{0567F096-C49D-4E9C-B404-7B1B640F4712}" type="slidenum">
              <a:rPr/>
              <a:pPr marL="0" marR="0" lvl="0" indent="0" algn="r" rtl="0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None/>
                <a:tabLst/>
                <a:defRPr sz="1400"/>
              </a:pPr>
              <a:t>‹Nr.›</a:t>
            </a:fld>
            <a:endParaRPr lang="de-DE" sz="1400" b="0" i="0" u="none" strike="noStrike" kern="1200">
              <a:ln>
                <a:noFill/>
              </a:ln>
              <a:latin typeface="Arial" pitchFamily="18"/>
              <a:ea typeface="Andale Sans UI" pitchFamily="2"/>
              <a:cs typeface="Tahoma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38601288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 idx="2"/>
          </p:nvPr>
        </p:nvSpPr>
        <p:spPr>
          <a:xfrm>
            <a:off x="1107000" y="812520"/>
            <a:ext cx="5345280" cy="400895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3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/>
          <a:lstStyle/>
          <a:p>
            <a:endParaRPr lang="x-none"/>
          </a:p>
        </p:txBody>
      </p:sp>
      <p:sp>
        <p:nvSpPr>
          <p:cNvPr id="4" name="Kopfzeilenplatzhalt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5" name="Datumsplatzhalter 4"/>
          <p:cNvSpPr txBox="1">
            <a:spLocks noGrp="1"/>
          </p:cNvSpPr>
          <p:nvPr>
            <p:ph type="dt" idx="1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>
            <a:noAutofit/>
          </a:bodyPr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6" name="Fußzeilenplatzhalter 5"/>
          <p:cNvSpPr txBox="1">
            <a:spLocks noGrp="1"/>
          </p:cNvSpPr>
          <p:nvPr>
            <p:ph type="ftr" sz="quarter" idx="4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>
            <a:noFill/>
          </a:ln>
        </p:spPr>
        <p:txBody>
          <a:bodyPr lIns="0" tIns="0" rIns="0" bIns="0" anchor="b">
            <a:noAutofit/>
          </a:bodyPr>
          <a:lstStyle>
            <a:lvl1pPr lvl="0" algn="r" rtl="0" hangingPunct="0">
              <a:buNone/>
              <a:tabLst/>
              <a:defRPr lang="x-none" sz="1400" kern="1200">
                <a:latin typeface="Times New Roman" pitchFamily="18"/>
                <a:ea typeface="Andale Sans UI" pitchFamily="2"/>
                <a:cs typeface="Tahoma" pitchFamily="2"/>
              </a:defRPr>
            </a:lvl1pPr>
          </a:lstStyle>
          <a:p>
            <a:pPr lvl="0"/>
            <a:fld id="{2CB3D7E0-F99A-4826-962D-6AD616A1AC75}" type="slidenum">
              <a:rPr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109280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216000" marR="0" indent="-216000" rtl="0" hangingPunct="0">
      <a:tabLst/>
      <a:defRPr lang="x-none" sz="2000" b="0" i="0" u="none" strike="noStrike" kern="1200">
        <a:ln>
          <a:noFill/>
        </a:ln>
        <a:latin typeface="Arial" pitchFamily="18"/>
        <a:cs typeface="Tahoma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CEE33D-DE1D-41F6-BBAA-188AB568248F}" type="slidenum">
              <a:rPr/>
              <a:pPr lvl="0"/>
              <a:t>2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83782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76966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76920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34929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A48A49D-07FE-4A92-948E-4A76848D80BB}" type="slidenum">
              <a:rPr/>
              <a:pPr lvl="0"/>
              <a:t>15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257059931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CEE33D-DE1D-41F6-BBAA-188AB568248F}" type="slidenum">
              <a:rPr/>
              <a:pPr lvl="0"/>
              <a:t>16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0258051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CEE33D-DE1D-41F6-BBAA-188AB568248F}" type="slidenum">
              <a:rPr/>
              <a:pPr lvl="0"/>
              <a:t>17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3732842412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CEE33D-DE1D-41F6-BBAA-188AB568248F}" type="slidenum">
              <a:rPr/>
              <a:pPr lvl="0"/>
              <a:t>18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221845063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022330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013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7160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A4CEE33D-DE1D-41F6-BBAA-188AB568248F}" type="slidenum">
              <a:rPr/>
              <a:pPr lvl="0"/>
              <a:t>3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de-DE" baseline="0" dirty="0" smtClean="0"/>
          </a:p>
        </p:txBody>
      </p:sp>
    </p:spTree>
    <p:extLst>
      <p:ext uri="{BB962C8B-B14F-4D97-AF65-F5344CB8AC3E}">
        <p14:creationId xmlns:p14="http://schemas.microsoft.com/office/powerpoint/2010/main" val="6304522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0C4577D5-16FD-446F-93DD-3452A403979C}" type="slidenum">
              <a:rPr/>
              <a:pPr lvl="0"/>
              <a:t>4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5569048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4345CB2-B28F-413B-BC7E-C8383E034AD5}" type="slidenum">
              <a:rPr/>
              <a:pPr lvl="0"/>
              <a:t>5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398812855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B4345CB2-B28F-413B-BC7E-C8383E034AD5}" type="slidenum">
              <a:rPr/>
              <a:pPr lvl="0"/>
              <a:t>6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107554408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oliennummernplatzhalter 6"/>
          <p:cNvSpPr txBox="1">
            <a:spLocks noGrp="1"/>
          </p:cNvSpPr>
          <p:nvPr>
            <p:ph type="sldNum" sz="quarter" idx="5"/>
          </p:nvPr>
        </p:nvSpPr>
        <p:spPr>
          <a:ln/>
        </p:spPr>
        <p:txBody>
          <a:bodyPr lIns="0" tIns="0" rIns="0" bIns="0" anchor="b">
            <a:noAutofit/>
          </a:bodyPr>
          <a:lstStyle/>
          <a:p>
            <a:pPr lvl="0"/>
            <a:fld id="{C677B846-77D9-4F94-926D-0326BC00F7F7}" type="slidenum">
              <a:rPr/>
              <a:pPr lvl="0"/>
              <a:t>7</a:t>
            </a:fld>
            <a:endParaRPr lang="x-none"/>
          </a:p>
        </p:txBody>
      </p:sp>
      <p:sp>
        <p:nvSpPr>
          <p:cNvPr id="2" name="Folienbildplatzhalter 1"/>
          <p:cNvSpPr>
            <a:spLocks noGrp="1" noRot="1" noChangeAspect="1" noResize="1"/>
          </p:cNvSpPr>
          <p:nvPr>
            <p:ph type="sldImg"/>
          </p:nvPr>
        </p:nvSpPr>
        <p:spPr>
          <a:xfrm>
            <a:off x="1106488" y="812800"/>
            <a:ext cx="5345112" cy="4008438"/>
          </a:xfrm>
          <a:solidFill>
            <a:schemeClr val="accent1"/>
          </a:solidFill>
          <a:ln w="25400">
            <a:solidFill>
              <a:schemeClr val="accent1">
                <a:shade val="50000"/>
              </a:schemeClr>
            </a:solidFill>
            <a:prstDash val="solid"/>
          </a:ln>
        </p:spPr>
      </p:sp>
      <p:sp>
        <p:nvSpPr>
          <p:cNvPr id="3" name="Notizenplatzhalter 2"/>
          <p:cNvSpPr txBox="1">
            <a:spLocks noGrp="1"/>
          </p:cNvSpPr>
          <p:nvPr>
            <p:ph type="body" sz="quarter" idx="1"/>
          </p:nvPr>
        </p:nvSpPr>
        <p:spPr/>
        <p:txBody>
          <a:bodyPr/>
          <a:lstStyle/>
          <a:p>
            <a:endParaRPr lang="x-none" dirty="0"/>
          </a:p>
        </p:txBody>
      </p:sp>
    </p:spTree>
    <p:extLst>
      <p:ext uri="{BB962C8B-B14F-4D97-AF65-F5344CB8AC3E}">
        <p14:creationId xmlns:p14="http://schemas.microsoft.com/office/powerpoint/2010/main" val="40377086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indent="-342900">
              <a:buFontTx/>
              <a:buChar char="-"/>
            </a:pPr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08498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237544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>
          <a:xfrm>
            <a:off x="1106488" y="812800"/>
            <a:ext cx="5345112" cy="4008438"/>
          </a:xfrm>
        </p:spPr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lvl="0"/>
            <a:fld id="{2CB3D7E0-F99A-4826-962D-6AD616A1AC75}" type="slidenum">
              <a:rPr lang="en-US" smtClean="0"/>
              <a:pPr lvl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07594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9333" y="-9334"/>
            <a:ext cx="10109072" cy="7578343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Freeform 27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46403" y="2650553"/>
            <a:ext cx="6423553" cy="1814743"/>
          </a:xfrm>
        </p:spPr>
        <p:txBody>
          <a:bodyPr anchor="b">
            <a:noAutofit/>
          </a:bodyPr>
          <a:lstStyle>
            <a:lvl1pPr algn="r">
              <a:defRPr sz="5952">
                <a:solidFill>
                  <a:schemeClr val="accent1"/>
                </a:solidFill>
              </a:defRPr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46403" y="4465295"/>
            <a:ext cx="6423553" cy="1209128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0794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511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015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51985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0238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52780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0317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CE4A8AB-ADB3-4A6A-BE3D-758DF5FFAA01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501329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3751839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2" y="4927788"/>
            <a:ext cx="6997914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834493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213857" y="4003828"/>
            <a:ext cx="5974958" cy="419982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76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27788"/>
            <a:ext cx="6997915" cy="1731695"/>
          </a:xfrm>
        </p:spPr>
        <p:txBody>
          <a:bodyPr anchor="ctr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pPr lvl="0"/>
              <a:t>‹Nr.›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567594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129659"/>
            <a:ext cx="6997915" cy="2861014"/>
          </a:xfrm>
        </p:spPr>
        <p:txBody>
          <a:bodyPr anchor="b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06447024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54257" y="671971"/>
            <a:ext cx="6694159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pPr lvl="0"/>
              <a:t>‹Nr.›</a:t>
            </a:fld>
            <a:endParaRPr lang="x-none"/>
          </a:p>
        </p:txBody>
      </p:sp>
      <p:sp>
        <p:nvSpPr>
          <p:cNvPr id="24" name="TextBox 23"/>
          <p:cNvSpPr txBox="1"/>
          <p:nvPr/>
        </p:nvSpPr>
        <p:spPr>
          <a:xfrm>
            <a:off x="532156" y="871246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7438870" y="3181894"/>
            <a:ext cx="504162" cy="644607"/>
          </a:xfrm>
          <a:prstGeom prst="rect">
            <a:avLst/>
          </a:prstGeom>
        </p:spPr>
        <p:txBody>
          <a:bodyPr vert="horz" lIns="100796" tIns="50398" rIns="100796" bIns="50398" rtlCol="0" anchor="ctr">
            <a:noAutofit/>
          </a:bodyPr>
          <a:lstStyle/>
          <a:p>
            <a:pPr lvl="0"/>
            <a:r>
              <a:rPr lang="en-US" sz="8818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79042929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930" y="671971"/>
            <a:ext cx="6991025" cy="3331857"/>
          </a:xfrm>
        </p:spPr>
        <p:txBody>
          <a:bodyPr anchor="ctr">
            <a:normAutofit/>
          </a:bodyPr>
          <a:lstStyle>
            <a:lvl1pPr algn="l">
              <a:defRPr sz="4850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2038" y="4423810"/>
            <a:ext cx="6997916" cy="566863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646">
                <a:solidFill>
                  <a:schemeClr val="accent1"/>
                </a:solidFill>
              </a:defRPr>
            </a:lvl1pPr>
            <a:lvl2pPr marL="503972" indent="0">
              <a:buFontTx/>
              <a:buNone/>
              <a:defRPr/>
            </a:lvl2pPr>
            <a:lvl3pPr marL="1007943" indent="0">
              <a:buFontTx/>
              <a:buNone/>
              <a:defRPr/>
            </a:lvl3pPr>
            <a:lvl4pPr marL="1511915" indent="0">
              <a:buFontTx/>
              <a:buNone/>
              <a:defRPr/>
            </a:lvl4pPr>
            <a:lvl5pPr marL="2015886" indent="0">
              <a:buFontTx/>
              <a:buNone/>
              <a:defRPr/>
            </a:lvl5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1668810"/>
          </a:xfrm>
        </p:spPr>
        <p:txBody>
          <a:bodyPr anchor="t">
            <a:normAutofit/>
          </a:bodyPr>
          <a:lstStyle>
            <a:lvl1pPr marL="0" indent="0" algn="l">
              <a:buNone/>
              <a:defRPr sz="1984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60E3FE6-721E-4EF1-82FA-F45E48E2C121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183525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B7E34F8B-6658-4F29-8394-BED06C37E1B6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409808159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89572" y="671972"/>
            <a:ext cx="1079072" cy="5788752"/>
          </a:xfrm>
        </p:spPr>
        <p:txBody>
          <a:bodyPr vert="eaVert" anchor="ctr"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2041" y="671972"/>
            <a:ext cx="5727155" cy="5788752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75E24D57-65F2-4A4C-BF9E-A9ED77EE1BDA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264237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A5A6918-F959-4A2B-A937-F0395EBD7954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340419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0" y="2977208"/>
            <a:ext cx="6997915" cy="2013467"/>
          </a:xfrm>
        </p:spPr>
        <p:txBody>
          <a:bodyPr anchor="b"/>
          <a:lstStyle>
            <a:lvl1pPr algn="l">
              <a:defRPr sz="4409" b="0" cap="none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0" y="4990673"/>
            <a:ext cx="6997915" cy="948432"/>
          </a:xfrm>
        </p:spPr>
        <p:txBody>
          <a:bodyPr anchor="t"/>
          <a:lstStyle>
            <a:lvl1pPr marL="0" indent="0" algn="l">
              <a:buNone/>
              <a:defRPr sz="2205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503972" indent="0">
              <a:buNone/>
              <a:defRPr sz="1984">
                <a:solidFill>
                  <a:schemeClr val="tx1">
                    <a:tint val="75000"/>
                  </a:schemeClr>
                </a:solidFill>
              </a:defRPr>
            </a:lvl2pPr>
            <a:lvl3pPr marL="1007943" indent="0">
              <a:buNone/>
              <a:defRPr sz="1764">
                <a:solidFill>
                  <a:schemeClr val="tx1">
                    <a:tint val="75000"/>
                  </a:schemeClr>
                </a:solidFill>
              </a:defRPr>
            </a:lvl3pPr>
            <a:lvl4pPr marL="1511915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4pPr>
            <a:lvl5pPr marL="2015886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5pPr>
            <a:lvl6pPr marL="2519858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6pPr>
            <a:lvl7pPr marL="3023829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7pPr>
            <a:lvl8pPr marL="3527801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8pPr>
            <a:lvl9pPr marL="4031772" indent="0">
              <a:buNone/>
              <a:defRPr sz="154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F2367A1D-846A-4EEA-BCA9-A3F0D65032DC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3443099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2" y="671971"/>
            <a:ext cx="6997914" cy="14559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2042" y="2381649"/>
            <a:ext cx="3404426" cy="4277832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65529" y="2381651"/>
            <a:ext cx="3404427" cy="4277834"/>
          </a:xfrm>
        </p:spPr>
        <p:txBody>
          <a:bodyPr>
            <a:normAutofit/>
          </a:bodyPr>
          <a:lstStyle>
            <a:lvl1pPr>
              <a:defRPr sz="1984"/>
            </a:lvl1pPr>
            <a:lvl2pPr>
              <a:defRPr sz="1764"/>
            </a:lvl2pPr>
            <a:lvl3pPr>
              <a:defRPr sz="1543"/>
            </a:lvl3pPr>
            <a:lvl4pPr>
              <a:defRPr sz="1323"/>
            </a:lvl4pPr>
            <a:lvl5pPr>
              <a:defRPr sz="1323"/>
            </a:lvl5pPr>
            <a:lvl6pPr>
              <a:defRPr sz="1323"/>
            </a:lvl6pPr>
            <a:lvl7pPr>
              <a:defRPr sz="1323"/>
            </a:lvl7pPr>
            <a:lvl8pPr>
              <a:defRPr sz="1323"/>
            </a:lvl8pPr>
            <a:lvl9pPr>
              <a:defRPr sz="1323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D012CC37-678F-41C6-9DD1-C43BD74233C4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2550148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</p:spPr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2041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62702" y="2382084"/>
            <a:ext cx="3407251" cy="635222"/>
          </a:xfrm>
        </p:spPr>
        <p:txBody>
          <a:bodyPr anchor="b">
            <a:noAutofit/>
          </a:bodyPr>
          <a:lstStyle>
            <a:lvl1pPr marL="0" indent="0">
              <a:buNone/>
              <a:defRPr sz="2646" b="0"/>
            </a:lvl1pPr>
            <a:lvl2pPr marL="503972" indent="0">
              <a:buNone/>
              <a:defRPr sz="2205" b="1"/>
            </a:lvl2pPr>
            <a:lvl3pPr marL="1007943" indent="0">
              <a:buNone/>
              <a:defRPr sz="1984" b="1"/>
            </a:lvl3pPr>
            <a:lvl4pPr marL="1511915" indent="0">
              <a:buNone/>
              <a:defRPr sz="1764" b="1"/>
            </a:lvl4pPr>
            <a:lvl5pPr marL="2015886" indent="0">
              <a:buNone/>
              <a:defRPr sz="1764" b="1"/>
            </a:lvl5pPr>
            <a:lvl6pPr marL="2519858" indent="0">
              <a:buNone/>
              <a:defRPr sz="1764" b="1"/>
            </a:lvl6pPr>
            <a:lvl7pPr marL="3023829" indent="0">
              <a:buNone/>
              <a:defRPr sz="1764" b="1"/>
            </a:lvl7pPr>
            <a:lvl8pPr marL="3527801" indent="0">
              <a:buNone/>
              <a:defRPr sz="1764" b="1"/>
            </a:lvl8pPr>
            <a:lvl9pPr marL="4031772" indent="0">
              <a:buNone/>
              <a:defRPr sz="1764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62702" y="3017307"/>
            <a:ext cx="3407251" cy="3642177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C541B105-2A5C-47C3-BA58-28C982AF4696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3494158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4" cy="1455937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05033906-DB92-4C42-BF65-9F4FCE107FE3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8669507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4D92A50C-F83B-47A3-A3DE-816E46521752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946034398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1651933"/>
            <a:ext cx="3075982" cy="1409272"/>
          </a:xfrm>
        </p:spPr>
        <p:txBody>
          <a:bodyPr anchor="b">
            <a:normAutofit/>
          </a:bodyPr>
          <a:lstStyle>
            <a:lvl1pPr>
              <a:defRPr sz="2205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7083" y="567610"/>
            <a:ext cx="3732871" cy="6091873"/>
          </a:xfrm>
        </p:spPr>
        <p:txBody>
          <a:bodyPr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3061205"/>
            <a:ext cx="3075982" cy="2848876"/>
          </a:xfrm>
        </p:spPr>
        <p:txBody>
          <a:bodyPr>
            <a:normAutofit/>
          </a:bodyPr>
          <a:lstStyle>
            <a:lvl1pPr marL="0" indent="0">
              <a:buNone/>
              <a:defRPr sz="1543"/>
            </a:lvl1pPr>
            <a:lvl2pPr marL="377979" indent="0">
              <a:buNone/>
              <a:defRPr sz="1157"/>
            </a:lvl2pPr>
            <a:lvl3pPr marL="755957" indent="0">
              <a:buNone/>
              <a:defRPr sz="992"/>
            </a:lvl3pPr>
            <a:lvl4pPr marL="1133936" indent="0">
              <a:buNone/>
              <a:defRPr sz="827"/>
            </a:lvl4pPr>
            <a:lvl5pPr marL="1511915" indent="0">
              <a:buNone/>
              <a:defRPr sz="827"/>
            </a:lvl5pPr>
            <a:lvl6pPr marL="1889893" indent="0">
              <a:buNone/>
              <a:defRPr sz="827"/>
            </a:lvl6pPr>
            <a:lvl7pPr marL="2267872" indent="0">
              <a:buNone/>
              <a:defRPr sz="827"/>
            </a:lvl7pPr>
            <a:lvl8pPr marL="2645851" indent="0">
              <a:buNone/>
              <a:defRPr sz="827"/>
            </a:lvl8pPr>
            <a:lvl9pPr marL="3023829" indent="0">
              <a:buNone/>
              <a:defRPr sz="827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E5713B99-74C1-4512-9DAF-8CCEEC892649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506522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2041" y="5291772"/>
            <a:ext cx="6997914" cy="624724"/>
          </a:xfrm>
        </p:spPr>
        <p:txBody>
          <a:bodyPr anchor="b">
            <a:normAutofit/>
          </a:bodyPr>
          <a:lstStyle>
            <a:lvl1pPr algn="l">
              <a:defRPr sz="2646" b="0"/>
            </a:lvl1pPr>
          </a:lstStyle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2041" y="671971"/>
            <a:ext cx="6997914" cy="4239192"/>
          </a:xfrm>
        </p:spPr>
        <p:txBody>
          <a:bodyPr anchor="t">
            <a:normAutofit/>
          </a:bodyPr>
          <a:lstStyle>
            <a:lvl1pPr marL="0" indent="0" algn="ctr">
              <a:buNone/>
              <a:defRPr sz="1764"/>
            </a:lvl1pPr>
            <a:lvl2pPr marL="503972" indent="0">
              <a:buNone/>
              <a:defRPr sz="1764"/>
            </a:lvl2pPr>
            <a:lvl3pPr marL="1007943" indent="0">
              <a:buNone/>
              <a:defRPr sz="1764"/>
            </a:lvl3pPr>
            <a:lvl4pPr marL="1511915" indent="0">
              <a:buNone/>
              <a:defRPr sz="1764"/>
            </a:lvl4pPr>
            <a:lvl5pPr marL="2015886" indent="0">
              <a:buNone/>
              <a:defRPr sz="1764"/>
            </a:lvl5pPr>
            <a:lvl6pPr marL="2519858" indent="0">
              <a:buNone/>
              <a:defRPr sz="1764"/>
            </a:lvl6pPr>
            <a:lvl7pPr marL="3023829" indent="0">
              <a:buNone/>
              <a:defRPr sz="1764"/>
            </a:lvl7pPr>
            <a:lvl8pPr marL="3527801" indent="0">
              <a:buNone/>
              <a:defRPr sz="1764"/>
            </a:lvl8pPr>
            <a:lvl9pPr marL="4031772" indent="0">
              <a:buNone/>
              <a:defRPr sz="1764"/>
            </a:lvl9pPr>
          </a:lstStyle>
          <a:p>
            <a:r>
              <a:rPr lang="de-DE" smtClean="0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2041" y="5916496"/>
            <a:ext cx="6997914" cy="742987"/>
          </a:xfrm>
        </p:spPr>
        <p:txBody>
          <a:bodyPr>
            <a:normAutofit/>
          </a:bodyPr>
          <a:lstStyle>
            <a:lvl1pPr marL="0" indent="0">
              <a:buNone/>
              <a:defRPr sz="1323"/>
            </a:lvl1pPr>
            <a:lvl2pPr marL="503972" indent="0">
              <a:buNone/>
              <a:defRPr sz="1323"/>
            </a:lvl2pPr>
            <a:lvl3pPr marL="1007943" indent="0">
              <a:buNone/>
              <a:defRPr sz="1102"/>
            </a:lvl3pPr>
            <a:lvl4pPr marL="1511915" indent="0">
              <a:buNone/>
              <a:defRPr sz="992"/>
            </a:lvl4pPr>
            <a:lvl5pPr marL="2015886" indent="0">
              <a:buNone/>
              <a:defRPr sz="992"/>
            </a:lvl5pPr>
            <a:lvl6pPr marL="2519858" indent="0">
              <a:buNone/>
              <a:defRPr sz="992"/>
            </a:lvl6pPr>
            <a:lvl7pPr marL="3023829" indent="0">
              <a:buNone/>
              <a:defRPr sz="992"/>
            </a:lvl7pPr>
            <a:lvl8pPr marL="3527801" indent="0">
              <a:buNone/>
              <a:defRPr sz="992"/>
            </a:lvl8pPr>
            <a:lvl9pPr marL="4031772" indent="0">
              <a:buNone/>
              <a:defRPr sz="992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x-non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11646170-F4FE-4634-A37C-159955F6FBED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10520505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9334" y="-9334"/>
            <a:ext cx="10109073" cy="7578343"/>
            <a:chOff x="-8467" y="-8468"/>
            <a:chExt cx="9169805" cy="6874935"/>
          </a:xfrm>
        </p:grpSpPr>
        <p:sp>
          <p:nvSpPr>
            <p:cNvPr id="7" name="Freeform 6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8" name="Straight Connector 7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2041" y="671971"/>
            <a:ext cx="6997913" cy="145593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2041" y="2381651"/>
            <a:ext cx="6997914" cy="42778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58922" y="6659484"/>
            <a:ext cx="75420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x-non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2041" y="6659484"/>
            <a:ext cx="5096507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9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lvl="0"/>
            <a:endParaRPr lang="x-non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104808" y="6659484"/>
            <a:ext cx="565148" cy="40248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92">
                <a:solidFill>
                  <a:schemeClr val="accent1"/>
                </a:solidFill>
              </a:defRPr>
            </a:lvl1pPr>
          </a:lstStyle>
          <a:p>
            <a:pPr lvl="0"/>
            <a:fld id="{760E3FE6-721E-4EF1-82FA-F45E48E2C121}" type="slidenum">
              <a:rPr lang="x-none" smtClean="0"/>
              <a:pPr lvl="0"/>
              <a:t>‹Nr.›</a:t>
            </a:fld>
            <a:endParaRPr lang="x-none"/>
          </a:p>
        </p:txBody>
      </p:sp>
    </p:spTree>
    <p:extLst>
      <p:ext uri="{BB962C8B-B14F-4D97-AF65-F5344CB8AC3E}">
        <p14:creationId xmlns:p14="http://schemas.microsoft.com/office/powerpoint/2010/main" val="21743954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</p:sldLayoutIdLst>
  <p:txStyles>
    <p:titleStyle>
      <a:lvl1pPr algn="l" defTabSz="503972" rtl="0" eaLnBrk="1" latinLnBrk="0" hangingPunct="1">
        <a:spcBef>
          <a:spcPct val="0"/>
        </a:spcBef>
        <a:buNone/>
        <a:defRPr sz="3968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77979" indent="-377979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98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818954" indent="-314982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764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259929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54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763900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267872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771844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3275815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779787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4283758" indent="-251986" algn="l" defTabSz="503972" rtl="0" eaLnBrk="1" latinLnBrk="0" hangingPunct="1">
        <a:spcBef>
          <a:spcPts val="1102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323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503972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://www.fsr-mv-htw.de/" TargetMode="Externa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iki.stura.htw-dresden.de/index.php/Hauptseite" TargetMode="External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jpeg"/><Relationship Id="rId5" Type="http://schemas.openxmlformats.org/officeDocument/2006/relationships/hyperlink" Target="https://www.revosax.sachsen.de/vorschrift/10562-Saechsisches-Hochschulfreiheitsgesetz" TargetMode="External"/><Relationship Id="rId4" Type="http://schemas.openxmlformats.org/officeDocument/2006/relationships/hyperlink" Target="https://www.htw-dresden.de/studium/studierende/ordnungen-satzungen/fakultaet-maschinenbau.html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7.xml"/><Relationship Id="rId1" Type="http://schemas.openxmlformats.org/officeDocument/2006/relationships/themeOverride" Target="../theme/themeOverride1.xml"/><Relationship Id="rId4" Type="http://schemas.openxmlformats.org/officeDocument/2006/relationships/image" Target="../media/image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2.jpeg"/><Relationship Id="rId7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fik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444"/>
            <a:ext cx="9980579" cy="741823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5" name="Titel 1"/>
          <p:cNvSpPr txBox="1">
            <a:spLocks/>
          </p:cNvSpPr>
          <p:nvPr/>
        </p:nvSpPr>
        <p:spPr>
          <a:xfrm>
            <a:off x="4443211" y="2462662"/>
            <a:ext cx="5444231" cy="1735851"/>
          </a:xfrm>
          <a:prstGeom prst="rect">
            <a:avLst/>
          </a:prstGeom>
        </p:spPr>
        <p:txBody>
          <a:bodyPr vert="horz" lIns="91440" tIns="45720" rIns="91440" bIns="45720" rtlCol="0" anchor="ctr" anchorCtr="0">
            <a:normAutofit lnSpcReduction="10000"/>
          </a:bodyPr>
          <a:lstStyle>
            <a:lvl1pPr algn="l" defTabSz="503972" rtl="0" eaLnBrk="1" latinLnBrk="0" hangingPunct="1">
              <a:spcBef>
                <a:spcPct val="0"/>
              </a:spcBef>
              <a:buNone/>
              <a:defRPr sz="3968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Vortrag des FSR Maschinenbau zur ESE*</a:t>
            </a:r>
          </a:p>
          <a:p>
            <a:endParaRPr lang="de-DE" sz="18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de-DE" sz="1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*Erstsemestereinführung</a:t>
            </a:r>
            <a:endParaRPr lang="x-non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94663188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7849" y="231129"/>
            <a:ext cx="5112105" cy="1388121"/>
          </a:xfrm>
        </p:spPr>
        <p:txBody>
          <a:bodyPr anchor="ctr" anchorCtr="0">
            <a:normAutofit/>
          </a:bodyPr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Wir brauchen neue Mitglieder, weil …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59160" y="1894877"/>
            <a:ext cx="6178806" cy="3168917"/>
          </a:xfrm>
        </p:spPr>
        <p:txBody>
          <a:bodyPr>
            <a:no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1800" dirty="0" smtClean="0"/>
              <a:t>… </a:t>
            </a:r>
            <a:r>
              <a:rPr lang="de-DE" sz="2000" b="1" dirty="0" smtClean="0"/>
              <a:t>alte Leute (</a:t>
            </a:r>
            <a:r>
              <a:rPr lang="de-DE" sz="2000" b="1" dirty="0" err="1" smtClean="0"/>
              <a:t>z.B</a:t>
            </a:r>
            <a:r>
              <a:rPr lang="de-DE" sz="2000" b="1" dirty="0" smtClean="0"/>
              <a:t>: Martin, Toni) in Rente gehen oder zumindest die Hochschule verlassen.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… das erarbeitete Wissen an die nächste Generation weitergeben werden sollte.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… zur Zeit jeder Fachkräfte sucht.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… viele unserer aktuellen „Fachkräfte“ dieses Semester im Praktikum sind.</a:t>
            </a:r>
            <a:endParaRPr lang="de-DE" sz="20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b="1" dirty="0" smtClean="0"/>
              <a:t>Deswegen: Kommt vorbei und macht mit!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7254" y="4977254"/>
            <a:ext cx="2241288" cy="2241288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47" r="19680"/>
          <a:stretch/>
        </p:blipFill>
        <p:spPr>
          <a:xfrm>
            <a:off x="6837969" y="0"/>
            <a:ext cx="3242657" cy="3065172"/>
          </a:xfrm>
          <a:prstGeom prst="rect">
            <a:avLst/>
          </a:prstGeom>
        </p:spPr>
      </p:pic>
      <p:pic>
        <p:nvPicPr>
          <p:cNvPr id="13" name="Grafik 12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38"/>
          <a:stretch/>
        </p:blipFill>
        <p:spPr>
          <a:xfrm>
            <a:off x="6837966" y="4256826"/>
            <a:ext cx="3242659" cy="3302849"/>
          </a:xfrm>
          <a:prstGeom prst="rect">
            <a:avLst/>
          </a:prstGeom>
        </p:spPr>
      </p:pic>
      <p:pic>
        <p:nvPicPr>
          <p:cNvPr id="7" name="Grafik 6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208"/>
          <a:stretch/>
        </p:blipFill>
        <p:spPr>
          <a:xfrm>
            <a:off x="1175524" y="4768628"/>
            <a:ext cx="2801730" cy="2449914"/>
          </a:xfrm>
          <a:prstGeom prst="rect">
            <a:avLst/>
          </a:prstGeom>
        </p:spPr>
      </p:pic>
      <p:pic>
        <p:nvPicPr>
          <p:cNvPr id="14" name="Grafik 13"/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6368"/>
          <a:stretch/>
        </p:blipFill>
        <p:spPr>
          <a:xfrm>
            <a:off x="1957489" y="7162720"/>
            <a:ext cx="3850881" cy="528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669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sz="2400" b="1" dirty="0" smtClean="0"/>
              <a:t>Studienordnung</a:t>
            </a:r>
            <a:endParaRPr lang="de-DE" sz="2400" b="1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de-DE" sz="2000" b="1" dirty="0"/>
              <a:t>Gilt für die Fakultät </a:t>
            </a:r>
            <a:r>
              <a:rPr lang="de-DE" sz="2000" b="1" dirty="0" smtClean="0"/>
              <a:t>Maschinenbau</a:t>
            </a:r>
          </a:p>
          <a:p>
            <a:r>
              <a:rPr lang="de-DE" sz="2000" b="1" dirty="0" smtClean="0"/>
              <a:t>Regelt Aufbau des Studiums</a:t>
            </a:r>
          </a:p>
          <a:p>
            <a:r>
              <a:rPr lang="de-DE" sz="2000" b="1" dirty="0" smtClean="0"/>
              <a:t>Studieninhalte</a:t>
            </a:r>
          </a:p>
          <a:p>
            <a:r>
              <a:rPr lang="de-DE" sz="2000" b="1" dirty="0" smtClean="0"/>
              <a:t>Regelt Kriterien für Modulbeschreibung</a:t>
            </a:r>
          </a:p>
          <a:p>
            <a:endParaRPr lang="de-DE" sz="2000" b="1" dirty="0" smtClean="0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sz="2400" b="1" dirty="0" smtClean="0"/>
              <a:t>Prüfungsordnung</a:t>
            </a:r>
            <a:endParaRPr lang="de-DE" sz="2400" b="1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262702" y="3017307"/>
            <a:ext cx="3407251" cy="4542368"/>
          </a:xfrm>
        </p:spPr>
        <p:txBody>
          <a:bodyPr>
            <a:normAutofit/>
          </a:bodyPr>
          <a:lstStyle/>
          <a:p>
            <a:r>
              <a:rPr lang="de-DE" sz="2000" b="1" dirty="0" smtClean="0"/>
              <a:t>Eine Prüfungsordnung</a:t>
            </a:r>
          </a:p>
          <a:p>
            <a:r>
              <a:rPr lang="de-DE" sz="2000" b="1" dirty="0" smtClean="0"/>
              <a:t>Beschreibt Art, Fristen,  Benotung jeder Prüfungsleistung</a:t>
            </a:r>
          </a:p>
          <a:p>
            <a:r>
              <a:rPr lang="de-DE" sz="2000" b="1" dirty="0" smtClean="0"/>
              <a:t>Allerdings Unterschiede von Studiengang zu Studiengang</a:t>
            </a:r>
          </a:p>
          <a:p>
            <a:r>
              <a:rPr lang="de-DE" sz="2000" b="1" dirty="0" smtClean="0"/>
              <a:t>Besonders Wichtig: §6, §9 - §12, §15, §17 - §19</a:t>
            </a:r>
            <a:endParaRPr lang="de-DE" sz="2000" b="1" dirty="0"/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itel 1"/>
          <p:cNvSpPr>
            <a:spLocks noGrp="1"/>
          </p:cNvSpPr>
          <p:nvPr>
            <p:ph type="title"/>
          </p:nvPr>
        </p:nvSpPr>
        <p:spPr>
          <a:xfrm>
            <a:off x="2582562" y="231129"/>
            <a:ext cx="5087392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Studienordnung</a:t>
            </a:r>
            <a:b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Prüfungsordnung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06881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562" y="231129"/>
            <a:ext cx="5087392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Hochschulpolitik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2040" y="2381651"/>
            <a:ext cx="7493391" cy="42778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Studienkommission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80" b="1" dirty="0" smtClean="0"/>
              <a:t>Arbeitet unter anderem an neuen Studien- und Prüfungsordnungen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Fakultätsrat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80" b="1" dirty="0" smtClean="0"/>
              <a:t>Von Mitgliedern besetzt, um bei Personalentscheidungen oder dem QM mitzuwirken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Prüfungsausschuss 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180" b="1" dirty="0" smtClean="0"/>
              <a:t>Von uns nicht begleitet </a:t>
            </a: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2859862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562" y="231129"/>
            <a:ext cx="5087392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Hilfreiche Hinweise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2041" y="2381651"/>
            <a:ext cx="4958738" cy="4277834"/>
          </a:xfrm>
        </p:spPr>
        <p:txBody>
          <a:bodyPr>
            <a:normAutofit fontScale="92500" lnSpcReduction="20000"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Sprechzeiten des FSR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Rundmails vom FSR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Prüfungshinweise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Vorlesungspläne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Prüfungspläne QIS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HTW Dresden App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>
                <a:sym typeface="Wingdings" panose="05000000000000000000" pitchFamily="2" charset="2"/>
              </a:rPr>
              <a:t>Opal</a:t>
            </a:r>
            <a:endParaRPr lang="de-DE" sz="26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Passwort Individuell-HIS QIS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Passwort-Änderung (Ort, </a:t>
            </a:r>
            <a:r>
              <a:rPr lang="de-DE" sz="2600" b="1" dirty="0" err="1" smtClean="0"/>
              <a:t>usw</a:t>
            </a:r>
            <a:r>
              <a:rPr lang="de-DE" sz="2600" b="1" dirty="0" smtClean="0"/>
              <a:t>) </a:t>
            </a:r>
            <a:r>
              <a:rPr lang="de-DE" sz="2600" b="1" dirty="0" smtClean="0">
                <a:sym typeface="Wingdings" panose="05000000000000000000" pitchFamily="2" charset="2"/>
              </a:rPr>
              <a:t> Vortrag Datennutzung</a:t>
            </a:r>
            <a:endParaRPr lang="de-DE" sz="2600" b="1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90397541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562" y="231129"/>
            <a:ext cx="5087392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Mensa = E-</a:t>
            </a:r>
            <a:r>
              <a:rPr lang="de-DE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Meal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2040" y="2381651"/>
            <a:ext cx="7493391" cy="42778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Elektronisches Zahlungsmittel für Mensen und Kantinen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Mensa Reichenbachstraße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380" b="1" dirty="0" smtClean="0"/>
              <a:t>Nach der Hochschulrallye E-</a:t>
            </a:r>
            <a:r>
              <a:rPr lang="de-DE" sz="2380" b="1" dirty="0" err="1" smtClean="0"/>
              <a:t>Meal</a:t>
            </a:r>
            <a:r>
              <a:rPr lang="de-DE" sz="2380" b="1" dirty="0" smtClean="0"/>
              <a:t> erwerben (5€ Pfand) und </a:t>
            </a:r>
            <a:r>
              <a:rPr lang="de-DE" sz="2380" b="1" dirty="0" err="1" smtClean="0"/>
              <a:t>mensen</a:t>
            </a:r>
            <a:endParaRPr lang="de-DE" sz="238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Café in der HTW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600" b="1" dirty="0" smtClean="0"/>
              <a:t>Alle Mensen Nähe TU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380" b="1" dirty="0" smtClean="0"/>
              <a:t>Zeltschlösschen, Alte Mensa, usw.</a:t>
            </a:r>
            <a:br>
              <a:rPr lang="de-DE" sz="2380" b="1" dirty="0" smtClean="0"/>
            </a:br>
            <a:endParaRPr lang="de-DE" sz="2380" b="1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063011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33135" y="231130"/>
            <a:ext cx="5733536" cy="1388120"/>
          </a:xfrm>
        </p:spPr>
        <p:txBody>
          <a:bodyPr anchor="ctr" anchorCtr="0"/>
          <a:lstStyle/>
          <a:p>
            <a:pPr lvl="0"/>
            <a:r>
              <a:rPr lang="x-non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</a:t>
            </a:r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x-non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x-none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findet Ihr uns?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Inhaltsplatzhalter 2"/>
          <p:cNvSpPr txBox="1">
            <a:spLocks/>
          </p:cNvSpPr>
          <p:nvPr/>
        </p:nvSpPr>
        <p:spPr>
          <a:xfrm>
            <a:off x="577469" y="2455114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Website: </a:t>
            </a: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			</a:t>
            </a: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  <a:hlinkClick r:id="rId4"/>
              </a:rPr>
              <a:t>www.fsr-mv-htw.de</a:t>
            </a: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rgbClr val="00B05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</a:t>
            </a:r>
            <a:endParaRPr kumimoji="0" lang="de-DE" sz="2400" b="1" i="0" u="sng" strike="noStrike" kern="1200" cap="none" spc="0" normalizeH="0" baseline="0" noProof="0" smtClean="0">
              <a:ln>
                <a:noFill/>
              </a:ln>
              <a:solidFill>
                <a:srgbClr val="00008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E-Mail:				fsr_mbau@htw-dresden.de</a:t>
            </a:r>
          </a:p>
          <a:p>
            <a:pPr marL="2743200" marR="0" lvl="6" indent="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 3" charset="2"/>
              <a:buNone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info@fsr-mv-htw.de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Raum:				A004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Facebook:			FSR Maschinenbau HTW Dresden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3" name="Textfeld 2"/>
          <p:cNvSpPr txBox="1"/>
          <p:nvPr/>
        </p:nvSpPr>
        <p:spPr>
          <a:xfrm>
            <a:off x="577469" y="5412557"/>
            <a:ext cx="78125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4000" b="1" u="sng" dirty="0" smtClean="0">
                <a:solidFill>
                  <a:srgbClr val="FF0000"/>
                </a:solidFill>
              </a:rPr>
              <a:t>Nächstes FSR Treffen (Sitzung)</a:t>
            </a:r>
          </a:p>
          <a:p>
            <a:endParaRPr lang="de-DE" sz="4000" b="1" dirty="0">
              <a:solidFill>
                <a:srgbClr val="FF0000"/>
              </a:solidFill>
            </a:endParaRPr>
          </a:p>
          <a:p>
            <a:r>
              <a:rPr lang="de-DE" sz="4000" b="1" dirty="0" smtClean="0">
                <a:solidFill>
                  <a:srgbClr val="FF0000"/>
                </a:solidFill>
              </a:rPr>
              <a:t>Di, 10.10.2017		18:30 Uhr</a:t>
            </a:r>
            <a:endParaRPr lang="de-DE" sz="4000" b="1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20779" y="231129"/>
            <a:ext cx="5335334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Ablauf Montag</a:t>
            </a:r>
            <a:endParaRPr lang="x-non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93503673"/>
              </p:ext>
            </p:extLst>
          </p:nvPr>
        </p:nvGraphicFramePr>
        <p:xfrm>
          <a:off x="463635" y="1751528"/>
          <a:ext cx="8783395" cy="57464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843"/>
                <a:gridCol w="1686274"/>
                <a:gridCol w="3039321"/>
                <a:gridCol w="2768957"/>
              </a:tblGrid>
              <a:tr h="592427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Zeit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Raum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Bezeichnung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Hinweis</a:t>
                      </a:r>
                      <a:endParaRPr lang="de-DE" sz="2800" dirty="0"/>
                    </a:p>
                  </a:txBody>
                  <a:tcPr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1000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 254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 FSR M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Zuhören und Mitlachen</a:t>
                      </a:r>
                      <a:endParaRPr lang="de-DE" sz="2000" b="1" dirty="0"/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1100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 254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 Prüfungsrecht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Zuhören und Mitschreiben</a:t>
                      </a:r>
                      <a:endParaRPr lang="de-DE" sz="2000" b="1" dirty="0"/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1200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 254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 STURA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chemeClr val="tx1"/>
                          </a:solidFill>
                        </a:rPr>
                        <a:t>Zuhören</a:t>
                      </a:r>
                      <a:endParaRPr lang="de-DE" sz="20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1300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 smtClean="0">
                          <a:solidFill>
                            <a:srgbClr val="FF0000"/>
                          </a:solidFill>
                        </a:rPr>
                        <a:t>Nicht</a:t>
                      </a:r>
                      <a:r>
                        <a:rPr lang="de-DE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  <a:r>
                        <a:rPr lang="de-DE" sz="1800" b="1" u="none" baseline="0" dirty="0" smtClean="0">
                          <a:solidFill>
                            <a:srgbClr val="FF0000"/>
                          </a:solidFill>
                        </a:rPr>
                        <a:t>Z 254</a:t>
                      </a:r>
                    </a:p>
                    <a:p>
                      <a:pPr algn="ctr"/>
                      <a:r>
                        <a:rPr lang="de-DE" sz="1800" b="1" baseline="0" dirty="0" smtClean="0"/>
                        <a:t> </a:t>
                      </a:r>
                      <a:r>
                        <a:rPr lang="de-DE" sz="1800" b="1" baseline="0" dirty="0" smtClean="0">
                          <a:solidFill>
                            <a:schemeClr val="tx1"/>
                          </a:solidFill>
                        </a:rPr>
                        <a:t>aber Z 254 ist Treffpunkt</a:t>
                      </a:r>
                      <a:endParaRPr lang="de-DE" sz="1800" b="1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Hochschulrally </a:t>
                      </a:r>
                    </a:p>
                    <a:p>
                      <a:pPr algn="ctr"/>
                      <a:r>
                        <a:rPr lang="de-DE" sz="2000" b="1" u="sng" dirty="0" smtClean="0"/>
                        <a:t>Mit uns </a:t>
                      </a:r>
                      <a:r>
                        <a:rPr lang="de-DE" sz="2000" b="1" u="sng" dirty="0" smtClean="0">
                          <a:sym typeface="Wingdings" panose="05000000000000000000" pitchFamily="2" charset="2"/>
                        </a:rPr>
                        <a:t></a:t>
                      </a:r>
                      <a:endParaRPr lang="de-DE" sz="2000" b="1" u="sng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 smtClean="0">
                          <a:solidFill>
                            <a:srgbClr val="FF0000"/>
                          </a:solidFill>
                        </a:rPr>
                        <a:t>Gefahrenquellen:</a:t>
                      </a:r>
                      <a:r>
                        <a:rPr lang="de-DE" sz="1800" b="1" baseline="0" dirty="0" smtClean="0">
                          <a:solidFill>
                            <a:srgbClr val="FF0000"/>
                          </a:solidFill>
                        </a:rPr>
                        <a:t> </a:t>
                      </a:r>
                    </a:p>
                    <a:p>
                      <a:pPr algn="ctr"/>
                      <a:r>
                        <a:rPr lang="de-DE" sz="1800" b="1" baseline="0" dirty="0" smtClean="0">
                          <a:solidFill>
                            <a:srgbClr val="FF0000"/>
                          </a:solidFill>
                        </a:rPr>
                        <a:t>- frische Luft</a:t>
                      </a:r>
                    </a:p>
                    <a:p>
                      <a:pPr algn="ctr"/>
                      <a:r>
                        <a:rPr lang="de-DE" sz="1800" b="1" baseline="0" dirty="0" smtClean="0">
                          <a:solidFill>
                            <a:srgbClr val="FF0000"/>
                          </a:solidFill>
                        </a:rPr>
                        <a:t>- Bewegung</a:t>
                      </a:r>
                      <a:endParaRPr lang="de-DE" sz="18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1400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Mensa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Mittagessen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Gefahrenquellen: </a:t>
                      </a:r>
                    </a:p>
                    <a:p>
                      <a:pPr marL="285750" marR="0" lvl="0" indent="-28575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Mensaessen</a:t>
                      </a:r>
                    </a:p>
                    <a:p>
                      <a:pPr marL="0" marR="0" lvl="0" indent="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Besser: frische Wurst vom Grill, dazu Alkohol</a:t>
                      </a:r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1500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Wo ihr Wollt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Grillen,</a:t>
                      </a:r>
                      <a:r>
                        <a:rPr lang="de-DE" sz="2000" b="1" baseline="0" dirty="0" smtClean="0"/>
                        <a:t> Trinken, Freizeit, Versuchter Spaß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Gefahrenquellen:</a:t>
                      </a:r>
                      <a:endParaRPr kumimoji="0" lang="de-DE" sz="1800" b="1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srgbClr val="FF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lvl="0" indent="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Kontakt mit anderen Studenten </a:t>
                      </a:r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20779" y="231129"/>
            <a:ext cx="5335334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Ablauf Dienstag*</a:t>
            </a:r>
            <a:b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de-DE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 wir wissen, dass es ein Feiertag ist</a:t>
            </a:r>
            <a:endParaRPr lang="x-non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0122939"/>
              </p:ext>
            </p:extLst>
          </p:nvPr>
        </p:nvGraphicFramePr>
        <p:xfrm>
          <a:off x="463635" y="1751528"/>
          <a:ext cx="8783395" cy="4926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843"/>
                <a:gridCol w="1686274"/>
                <a:gridCol w="3039321"/>
                <a:gridCol w="2768957"/>
              </a:tblGrid>
              <a:tr h="592427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Zeit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Raum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Bezeichnung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Hinweis</a:t>
                      </a:r>
                      <a:endParaRPr lang="de-DE" sz="2800" dirty="0"/>
                    </a:p>
                  </a:txBody>
                  <a:tcPr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1050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Hinter dem Z-Gebäude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Frühes</a:t>
                      </a:r>
                      <a:r>
                        <a:rPr lang="de-DE" sz="2000" b="1" baseline="0" dirty="0" smtClean="0"/>
                        <a:t> Mittag? 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rgbClr val="FF0000"/>
                          </a:solidFill>
                        </a:rPr>
                        <a:t>Am Arsch</a:t>
                      </a:r>
                    </a:p>
                    <a:p>
                      <a:pPr algn="ctr"/>
                      <a:r>
                        <a:rPr lang="de-DE" sz="1800" b="1" dirty="0" smtClean="0">
                          <a:solidFill>
                            <a:srgbClr val="002060"/>
                          </a:solidFill>
                        </a:rPr>
                        <a:t>FSR M empfiehlt: Frühschoppen</a:t>
                      </a:r>
                      <a:endParaRPr lang="de-DE" sz="1800" b="1" dirty="0">
                        <a:solidFill>
                          <a:srgbClr val="002060"/>
                        </a:solidFill>
                      </a:endParaRPr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1130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 107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</a:t>
                      </a:r>
                      <a:r>
                        <a:rPr lang="de-DE" sz="2000" b="1" baseline="0" dirty="0" smtClean="0"/>
                        <a:t> Datenzugänge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Interessant</a:t>
                      </a:r>
                      <a:endParaRPr lang="de-DE" sz="2000" b="1" dirty="0"/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1210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 107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Vortag Hochschulsport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Wer möchte</a:t>
                      </a:r>
                      <a:endParaRPr lang="de-DE" sz="2000" b="1" dirty="0"/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1250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 107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</a:t>
                      </a:r>
                      <a:r>
                        <a:rPr lang="de-DE" sz="2000" b="1" baseline="0" dirty="0" smtClean="0"/>
                        <a:t>  </a:t>
                      </a:r>
                      <a:r>
                        <a:rPr lang="de-DE" sz="2000" b="1" baseline="0" dirty="0" err="1" smtClean="0"/>
                        <a:t>Faranto</a:t>
                      </a:r>
                      <a:r>
                        <a:rPr lang="de-DE" sz="2000" b="1" baseline="0" dirty="0" smtClean="0"/>
                        <a:t>/ Studieren im Ausland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Toni empfiehlt Teilnahme</a:t>
                      </a:r>
                      <a:endParaRPr lang="de-DE" sz="2000" b="1" dirty="0"/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1330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Z107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 Rechte von Studenten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>
                          <a:solidFill>
                            <a:srgbClr val="FF0000"/>
                          </a:solidFill>
                        </a:rPr>
                        <a:t>WICHTIG!!!</a:t>
                      </a:r>
                      <a:endParaRPr lang="de-DE" sz="2000" b="1" dirty="0">
                        <a:solidFill>
                          <a:srgbClr val="FF0000"/>
                        </a:solidFill>
                      </a:endParaRPr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1410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Z107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Vortrag Semesterticket + Beitrag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Wofür bezahle</a:t>
                      </a:r>
                      <a:r>
                        <a:rPr lang="de-DE" sz="2000" b="1" baseline="0" dirty="0" smtClean="0"/>
                        <a:t> ich eigentlich</a:t>
                      </a:r>
                      <a:endParaRPr lang="de-DE" sz="20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736272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20779" y="231129"/>
            <a:ext cx="5335334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Ablauf Dienstag* Abend</a:t>
            </a:r>
            <a:b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2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*</a:t>
            </a:r>
            <a:r>
              <a:rPr lang="de-DE" sz="2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ja wir wissen, dass es ein Feiertag ist</a:t>
            </a:r>
            <a:endParaRPr lang="x-none" sz="1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graphicFrame>
        <p:nvGraphicFramePr>
          <p:cNvPr id="4" name="Tabel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4908859"/>
              </p:ext>
            </p:extLst>
          </p:nvPr>
        </p:nvGraphicFramePr>
        <p:xfrm>
          <a:off x="463635" y="1751528"/>
          <a:ext cx="8783395" cy="360994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88843"/>
                <a:gridCol w="1686274"/>
                <a:gridCol w="3039321"/>
                <a:gridCol w="2768957"/>
              </a:tblGrid>
              <a:tr h="592427"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Zeit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Raum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Bezeichnung</a:t>
                      </a:r>
                      <a:endParaRPr lang="de-DE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800" dirty="0" smtClean="0"/>
                        <a:t>Hinweis</a:t>
                      </a:r>
                      <a:endParaRPr lang="de-DE" sz="2800" dirty="0"/>
                    </a:p>
                  </a:txBody>
                  <a:tcPr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1500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Hinter dem Z-Gebäude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Grillen,</a:t>
                      </a:r>
                      <a:r>
                        <a:rPr lang="de-DE" sz="2000" b="1" baseline="0" dirty="0" smtClean="0"/>
                        <a:t> Trinken, Freizeit, Versuchter Spaß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Gefahrenquellen</a:t>
                      </a:r>
                    </a:p>
                    <a:p>
                      <a:pPr marL="0" marR="0" lvl="0" indent="0" algn="ctr" defTabSz="503972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de-DE" sz="1800" b="1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- Kontakt mit anderen Studenten </a:t>
                      </a:r>
                    </a:p>
                  </a:txBody>
                  <a:tcPr anchor="ctr"/>
                </a:tc>
              </a:tr>
              <a:tr h="642959">
                <a:tc>
                  <a:txBody>
                    <a:bodyPr/>
                    <a:lstStyle/>
                    <a:p>
                      <a:r>
                        <a:rPr lang="de-DE" sz="2000" b="1" dirty="0" smtClean="0"/>
                        <a:t>1900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Hinter dem Z- Gebäude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 smtClean="0"/>
                        <a:t>Studentenclub</a:t>
                      </a:r>
                      <a:r>
                        <a:rPr lang="de-DE" sz="2000" b="1" baseline="0" dirty="0" smtClean="0"/>
                        <a:t> - Tour</a:t>
                      </a:r>
                      <a:endParaRPr lang="de-DE" sz="20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1800" b="1" dirty="0" smtClean="0"/>
                        <a:t>VON</a:t>
                      </a:r>
                      <a:r>
                        <a:rPr lang="de-DE" sz="1800" b="1" baseline="0" dirty="0" smtClean="0"/>
                        <a:t>, MIT und FÜR Studenten</a:t>
                      </a:r>
                    </a:p>
                    <a:p>
                      <a:pPr algn="ctr"/>
                      <a:endParaRPr lang="de-DE" sz="1800" b="1" baseline="0" dirty="0" smtClean="0"/>
                    </a:p>
                    <a:p>
                      <a:pPr algn="ctr"/>
                      <a:r>
                        <a:rPr lang="de-DE" sz="1800" b="1" baseline="0" dirty="0" smtClean="0"/>
                        <a:t>Teilnahme absolute Pflicht </a:t>
                      </a:r>
                      <a:r>
                        <a:rPr lang="de-DE" sz="1800" b="1" baseline="0" dirty="0" smtClean="0">
                          <a:sym typeface="Wingdings" panose="05000000000000000000" pitchFamily="2" charset="2"/>
                        </a:rPr>
                        <a:t></a:t>
                      </a:r>
                      <a:endParaRPr lang="de-DE" sz="1800" b="1" baseline="0" dirty="0" smtClean="0"/>
                    </a:p>
                    <a:p>
                      <a:pPr algn="ctr"/>
                      <a:endParaRPr lang="de-DE" sz="1800" b="1" baseline="0" dirty="0" smtClean="0"/>
                    </a:p>
                    <a:p>
                      <a:pPr algn="ctr"/>
                      <a:r>
                        <a:rPr lang="de-DE" sz="1800" b="1" baseline="0" dirty="0" smtClean="0"/>
                        <a:t>Genauer Ablauf folgt</a:t>
                      </a:r>
                      <a:endParaRPr lang="de-DE" sz="1800" b="1" dirty="0"/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271016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561" y="231129"/>
            <a:ext cx="5659917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Fragen? ? ? ?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Inhaltsplatzhalter 4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0674" y="1954170"/>
            <a:ext cx="4459788" cy="4459788"/>
          </a:xfrm>
        </p:spPr>
      </p:pic>
      <p:pic>
        <p:nvPicPr>
          <p:cNvPr id="4" name="Grafik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07438217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20779" y="231129"/>
            <a:ext cx="5155368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Inhalt Vortrag</a:t>
            </a:r>
            <a:endParaRPr lang="x-non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Textplatzhalter 2"/>
          <p:cNvSpPr txBox="1">
            <a:spLocks/>
          </p:cNvSpPr>
          <p:nvPr/>
        </p:nvSpPr>
        <p:spPr>
          <a:xfrm>
            <a:off x="399245" y="1768475"/>
            <a:ext cx="8673318" cy="46162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77979" indent="-377979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98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818954" indent="-314982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764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259929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54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763900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267872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771844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503972" rtl="0" eaLnBrk="1" latinLnBrk="0" hangingPunct="1">
              <a:spcBef>
                <a:spcPts val="1102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323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x-none" sz="4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Überblick über die HTW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Informationen zum FSR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Kennlernspiel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Hinweise und Kontakt des </a:t>
            </a:r>
            <a:r>
              <a:rPr lang="de-DE" sz="2400" b="1" dirty="0" err="1" smtClean="0"/>
              <a:t>FSR´s</a:t>
            </a:r>
            <a:endParaRPr lang="de-DE" sz="24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/>
              <a:t>Programm Montag + </a:t>
            </a:r>
            <a:r>
              <a:rPr lang="de-DE" sz="2400" b="1" dirty="0" smtClean="0"/>
              <a:t>Dienstag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Abkürzungsverzeichnis</a:t>
            </a:r>
            <a:endParaRPr lang="de-DE" sz="2400" b="1" dirty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Quellen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sz="2400" b="1" dirty="0"/>
          </a:p>
        </p:txBody>
      </p:sp>
      <p:sp>
        <p:nvSpPr>
          <p:cNvPr id="4" name="Textfeld 3"/>
          <p:cNvSpPr txBox="1"/>
          <p:nvPr/>
        </p:nvSpPr>
        <p:spPr>
          <a:xfrm>
            <a:off x="625642" y="6833937"/>
            <a:ext cx="657726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dirty="0" smtClean="0"/>
              <a:t>Dieser Vortrag ist Online Verfügbar</a:t>
            </a:r>
            <a:endParaRPr lang="de-DE" sz="2000" dirty="0"/>
          </a:p>
        </p:txBody>
      </p:sp>
    </p:spTree>
    <p:extLst>
      <p:ext uri="{BB962C8B-B14F-4D97-AF65-F5344CB8AC3E}">
        <p14:creationId xmlns:p14="http://schemas.microsoft.com/office/powerpoint/2010/main" val="19471989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561" y="231129"/>
            <a:ext cx="5659917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Abkürzungsverzeichnis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ESE		-&gt; Erstsemestereinführung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FSR		-&gt; </a:t>
            </a:r>
            <a:r>
              <a:rPr lang="de-DE" dirty="0" err="1" smtClean="0"/>
              <a:t>Fachschaftsrat</a:t>
            </a: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FSR M	-&gt; Fachschaftrat Maschinenbau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HTW 		-&gt; Hochschule </a:t>
            </a:r>
            <a:r>
              <a:rPr lang="de-DE" dirty="0"/>
              <a:t>f</a:t>
            </a:r>
            <a:r>
              <a:rPr lang="de-DE" dirty="0" smtClean="0"/>
              <a:t>ür Wirtschaft und Technik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81137719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82561" y="231129"/>
            <a:ext cx="5659917" cy="1388121"/>
          </a:xfrm>
        </p:spPr>
        <p:txBody>
          <a:bodyPr anchor="ctr" anchorCtr="0"/>
          <a:lstStyle/>
          <a:p>
            <a:r>
              <a:rPr lang="de-DE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Quellen</a:t>
            </a:r>
            <a:endParaRPr lang="de-DE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672040" y="2381651"/>
            <a:ext cx="7570437" cy="4277834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hlinkClick r:id="rId3"/>
              </a:rPr>
              <a:t>https://</a:t>
            </a:r>
            <a:r>
              <a:rPr lang="de-DE" sz="2000" dirty="0" smtClean="0">
                <a:hlinkClick r:id="rId3"/>
              </a:rPr>
              <a:t>wiki.stura.htw-dresden.de/index.php/Hauptseite</a:t>
            </a: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hlinkClick r:id="rId4"/>
              </a:rPr>
              <a:t>https://</a:t>
            </a:r>
            <a:r>
              <a:rPr lang="de-DE" sz="2000" dirty="0" smtClean="0">
                <a:hlinkClick r:id="rId4"/>
              </a:rPr>
              <a:t>www.htw-dresden.de/studium/studierende/ordnungen-satzungen/fakultaet-maschinenbau.html</a:t>
            </a: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000" dirty="0">
                <a:hlinkClick r:id="rId5"/>
              </a:rPr>
              <a:t>https://</a:t>
            </a:r>
            <a:r>
              <a:rPr lang="de-DE" sz="2000" dirty="0" smtClean="0">
                <a:hlinkClick r:id="rId5"/>
              </a:rPr>
              <a:t>www.revosax.sachsen.de/vorschrift/10562-Saechsisches-Hochschulfreiheitsgesetz</a:t>
            </a: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sz="2000" dirty="0" smtClean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51884140"/>
      </p:ext>
    </p:extLst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20779" y="231129"/>
            <a:ext cx="5155368" cy="1388121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Organigram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</a:t>
            </a:r>
            <a:r>
              <a:rPr lang="x-non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x-non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HTW </a:t>
            </a:r>
            <a:r>
              <a:rPr lang="x-non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Dresden</a:t>
            </a: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Grafik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176" y="2128504"/>
            <a:ext cx="8382000" cy="5067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819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33135" y="231129"/>
            <a:ext cx="6539428" cy="1537346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Fakultät </a:t>
            </a:r>
            <a:r>
              <a:rPr lang="x-non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Maschinenbau</a:t>
            </a: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Ansprechpartner</a:t>
            </a:r>
            <a:endParaRPr lang="x-non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Grafik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719137" y="2197536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Dekan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Prof. Dr.-Ing. habil. Winfried Heller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Studiendekan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Prof. Dr.-Ing. Gunther Naumann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Fakultätsrat</a:t>
            </a:r>
          </a:p>
          <a:p>
            <a:pPr lvl="1" indent="-34290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de-DE" sz="2000" b="1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Studienkommission</a:t>
            </a:r>
          </a:p>
          <a:p>
            <a:pPr lvl="1" indent="-342900">
              <a:buClr>
                <a:srgbClr val="90C226"/>
              </a:buClr>
              <a:buFont typeface="Wingdings" panose="05000000000000000000" pitchFamily="2" charset="2"/>
              <a:buChar char="Ø"/>
            </a:pPr>
            <a:r>
              <a:rPr lang="de-DE" sz="2000" b="1" dirty="0">
                <a:solidFill>
                  <a:sysClr val="windowText" lastClr="000000">
                    <a:lumMod val="75000"/>
                    <a:lumOff val="25000"/>
                  </a:sysClr>
                </a:solidFill>
              </a:rPr>
              <a:t>Prüfungsausschüsse</a:t>
            </a:r>
          </a:p>
          <a:p>
            <a:pPr lvl="1" indent="-342900">
              <a:buClr>
                <a:srgbClr val="90C226"/>
              </a:buClr>
              <a:buFont typeface="Wingdings" panose="05000000000000000000" pitchFamily="2" charset="2"/>
              <a:buChar char="Ø"/>
            </a:pPr>
            <a:endParaRPr kumimoji="0" lang="de-DE" sz="20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Fachschaftsrat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Maschinenbau</a:t>
            </a: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466473" y="231128"/>
            <a:ext cx="6496217" cy="1388121"/>
          </a:xfrm>
        </p:spPr>
        <p:txBody>
          <a:bodyPr>
            <a:normAutofit/>
          </a:bodyPr>
          <a:lstStyle/>
          <a:p>
            <a:pPr lvl="0"/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</a:t>
            </a:r>
            <a:r>
              <a:rPr lang="de-DE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Fachschaftsrat</a:t>
            </a:r>
            <a:r>
              <a:rPr lang="x-non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 ist denn das?</a:t>
            </a:r>
            <a:endParaRPr lang="x-none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5" name="Inhaltsplatzhalter 2"/>
          <p:cNvSpPr txBox="1">
            <a:spLocks/>
          </p:cNvSpPr>
          <p:nvPr/>
        </p:nvSpPr>
        <p:spPr>
          <a:xfrm>
            <a:off x="366022" y="2532387"/>
            <a:ext cx="8596668" cy="43751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Stu</a:t>
            </a: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dentisches Gremium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Mitglieder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10 stimmberechtigte Mitglieder die gewählt werden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Beliebig viele Beratende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In den </a:t>
            </a:r>
            <a:r>
              <a:rPr kumimoji="0" lang="de-DE" sz="20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StuRa</a:t>
            </a: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 Entsendete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Aufgaben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Vertretung der Studentenschaft der Fakultät Maschinenbau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Beratung und Hilfe für Studenten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0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Kultur- und Bildungsauftrag</a:t>
            </a:r>
          </a:p>
          <a:p>
            <a:pPr marL="742950" marR="0" lvl="1" indent="-28575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de-DE" sz="16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466473" y="231128"/>
            <a:ext cx="6496217" cy="1388121"/>
          </a:xfrm>
        </p:spPr>
        <p:txBody>
          <a:bodyPr>
            <a:normAutofit/>
          </a:bodyPr>
          <a:lstStyle/>
          <a:p>
            <a:pPr lvl="0"/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Der </a:t>
            </a:r>
            <a:r>
              <a:rPr lang="de-DE" sz="4000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Fachschaftsrat</a:t>
            </a:r>
            <a:r>
              <a:rPr lang="x-non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?</a:t>
            </a: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de-DE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Mitgliedschaft</a:t>
            </a:r>
            <a:endParaRPr lang="x-none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6" name="Inhaltsplatzhalter 2"/>
          <p:cNvSpPr txBox="1">
            <a:spLocks/>
          </p:cNvSpPr>
          <p:nvPr/>
        </p:nvSpPr>
        <p:spPr>
          <a:xfrm>
            <a:off x="366022" y="2622540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Kontakt zu Professoren, Betrieben und höheren Semestern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Mitgestaltung der Hochschule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Höhere Stipendien-Chancen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Verbesserung von </a:t>
            </a: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Softskills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Kontakt zu anderen Studiengängen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Gremiensemester</a:t>
            </a:r>
          </a:p>
          <a:p>
            <a:pPr lvl="1" indent="-342900">
              <a:buClr>
                <a:srgbClr val="90C226"/>
              </a:buClr>
              <a:buFont typeface="Wingdings" panose="05000000000000000000" pitchFamily="2" charset="2"/>
              <a:buChar char="Ø"/>
              <a:defRPr/>
            </a:pPr>
            <a:r>
              <a:rPr lang="de-DE" sz="2200" b="1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 panose="020B0603020202020204"/>
              </a:rPr>
              <a:t>Vorträge Prüfungsrecht und Rechte eines Studenten</a:t>
            </a:r>
            <a:endParaRPr kumimoji="0" lang="de-DE" sz="22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635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page7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 txBox="1">
            <a:spLocks noGrp="1"/>
          </p:cNvSpPr>
          <p:nvPr>
            <p:ph type="title" idx="4294967295"/>
          </p:nvPr>
        </p:nvSpPr>
        <p:spPr>
          <a:xfrm>
            <a:off x="2549944" y="231775"/>
            <a:ext cx="5208587" cy="1387475"/>
          </a:xfrm>
        </p:spPr>
        <p:txBody>
          <a:bodyPr anchor="ctr" anchorCtr="0">
            <a:normAutofit/>
          </a:bodyPr>
          <a:lstStyle/>
          <a:p>
            <a:pPr lvl="0"/>
            <a:r>
              <a:rPr lang="x-none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Wer kann mitmachen?</a:t>
            </a:r>
          </a:p>
        </p:txBody>
      </p:sp>
      <p:sp>
        <p:nvSpPr>
          <p:cNvPr id="3" name="Textplatzhalter 2"/>
          <p:cNvSpPr txBox="1">
            <a:spLocks noGrp="1"/>
          </p:cNvSpPr>
          <p:nvPr>
            <p:ph type="body" idx="4294967295"/>
          </p:nvPr>
        </p:nvSpPr>
        <p:spPr>
          <a:xfrm>
            <a:off x="609539" y="2004459"/>
            <a:ext cx="7880597" cy="50546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x-none" sz="2800" dirty="0"/>
              <a:t>Jeder </a:t>
            </a:r>
            <a:r>
              <a:rPr lang="x-none" sz="2800" dirty="0" smtClean="0"/>
              <a:t>Student</a:t>
            </a:r>
            <a:r>
              <a:rPr lang="de-DE" sz="2800" dirty="0" smtClean="0"/>
              <a:t>, jede Studentin</a:t>
            </a:r>
            <a:r>
              <a:rPr lang="x-none" sz="2800" dirty="0" smtClean="0"/>
              <a:t> </a:t>
            </a:r>
            <a:r>
              <a:rPr lang="x-none" sz="2800" dirty="0"/>
              <a:t>der Fakultät </a:t>
            </a:r>
            <a:r>
              <a:rPr lang="de-DE" sz="2800" dirty="0" smtClean="0"/>
              <a:t>Maschinenbau</a:t>
            </a:r>
            <a:r>
              <a:rPr lang="x-none" sz="2800" dirty="0" smtClean="0"/>
              <a:t> der ...</a:t>
            </a:r>
            <a:endParaRPr lang="de-DE" sz="2800" dirty="0" smtClean="0"/>
          </a:p>
          <a:p>
            <a:pPr>
              <a:buFont typeface="Wingdings" panose="05000000000000000000" pitchFamily="2" charset="2"/>
              <a:buChar char="Ø"/>
            </a:pPr>
            <a:endParaRPr lang="x-none" sz="100" dirty="0"/>
          </a:p>
          <a:p>
            <a:pPr>
              <a:buNone/>
            </a:pPr>
            <a:r>
              <a:rPr lang="x-none" sz="2200" dirty="0" smtClean="0"/>
              <a:t>... </a:t>
            </a:r>
            <a:r>
              <a:rPr lang="x-none" sz="2400" b="1" dirty="0"/>
              <a:t>Motivation und gute Laune mitbringt.</a:t>
            </a:r>
          </a:p>
          <a:p>
            <a:pPr>
              <a:buNone/>
            </a:pPr>
            <a:r>
              <a:rPr lang="x-none" sz="2400" b="1" dirty="0"/>
              <a:t>... sich für die </a:t>
            </a:r>
            <a:r>
              <a:rPr lang="de-DE" sz="2400" b="1" dirty="0"/>
              <a:t>Bedürfnisse seiner Kommilitonen einsetzen möchte</a:t>
            </a:r>
            <a:r>
              <a:rPr lang="x-none" sz="2400" b="1" dirty="0"/>
              <a:t>.</a:t>
            </a:r>
          </a:p>
          <a:p>
            <a:pPr>
              <a:buNone/>
            </a:pPr>
            <a:r>
              <a:rPr lang="x-none" sz="2400" b="1" dirty="0" smtClean="0"/>
              <a:t>... </a:t>
            </a:r>
            <a:r>
              <a:rPr lang="x-none" sz="2400" b="1" dirty="0"/>
              <a:t>seine </a:t>
            </a:r>
            <a:r>
              <a:rPr lang="x-none" sz="2400" b="1" dirty="0" smtClean="0"/>
              <a:t>Softskills verbessern </a:t>
            </a:r>
            <a:r>
              <a:rPr lang="x-none" sz="2400" b="1" dirty="0"/>
              <a:t>will.</a:t>
            </a:r>
          </a:p>
          <a:p>
            <a:pPr>
              <a:buNone/>
            </a:pPr>
            <a:r>
              <a:rPr lang="x-none" sz="2400" b="1" dirty="0" smtClean="0"/>
              <a:t>... </a:t>
            </a:r>
            <a:r>
              <a:rPr lang="de-DE" sz="2400" b="1" dirty="0"/>
              <a:t>L</a:t>
            </a:r>
            <a:r>
              <a:rPr lang="x-none" sz="2400" b="1" dirty="0"/>
              <a:t>ust hat tolle Partys zu organisieren.</a:t>
            </a:r>
          </a:p>
          <a:p>
            <a:pPr lvl="1" hangingPunct="0">
              <a:spcBef>
                <a:spcPts val="0"/>
              </a:spcBef>
              <a:spcAft>
                <a:spcPts val="1417"/>
              </a:spcAft>
              <a:buNone/>
            </a:pPr>
            <a:endParaRPr lang="de-DE" sz="1050" dirty="0" smtClean="0"/>
          </a:p>
          <a:p>
            <a:pPr lvl="1" hangingPunct="0">
              <a:spcBef>
                <a:spcPts val="0"/>
              </a:spcBef>
              <a:spcAft>
                <a:spcPts val="1417"/>
              </a:spcAft>
              <a:buNone/>
            </a:pPr>
            <a:r>
              <a:rPr lang="x-none" sz="3200" dirty="0" smtClean="0"/>
              <a:t>... </a:t>
            </a:r>
            <a:r>
              <a:rPr lang="x-none" sz="3200" dirty="0"/>
              <a:t>etwas verändern möchte!!</a:t>
            </a:r>
            <a:endParaRPr lang="de-DE" sz="3200" dirty="0"/>
          </a:p>
          <a:p>
            <a:pPr lvl="1" hangingPunct="0">
              <a:spcBef>
                <a:spcPts val="0"/>
              </a:spcBef>
              <a:spcAft>
                <a:spcPts val="1417"/>
              </a:spcAft>
              <a:buNone/>
            </a:pPr>
            <a:endParaRPr lang="x-none" sz="3200" dirty="0">
              <a:latin typeface="Arial" pitchFamily="18"/>
              <a:cs typeface="Tahoma" pitchFamily="2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485623" y="231129"/>
            <a:ext cx="5344732" cy="1388121"/>
          </a:xfrm>
        </p:spPr>
        <p:txBody>
          <a:bodyPr anchor="ctr" anchorCtr="0"/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Aktivitäten 16/17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10" name="Inhaltsplatzhalter 2"/>
          <p:cNvSpPr txBox="1">
            <a:spLocks/>
          </p:cNvSpPr>
          <p:nvPr/>
        </p:nvSpPr>
        <p:spPr>
          <a:xfrm>
            <a:off x="1900642" y="2084015"/>
            <a:ext cx="7269116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ct val="80000"/>
              <a:buFont typeface="Wingdings 3" charset="2"/>
              <a:buChar char="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Exkursion: u. a. AUMA, Heizkraftwerk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Weihnachtsfeier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err="1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Semesterangrillen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Dies Academicus 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kumimoji="0" lang="de-DE" sz="2400" b="1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>
                    <a:lumMod val="75000"/>
                    <a:lumOff val="25000"/>
                  </a:sysClr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rPr>
              <a:t>Aktive Teilnahme an der Hochschulpolitik</a:t>
            </a: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r>
              <a:rPr lang="de-DE" sz="2400" b="1" dirty="0" smtClean="0">
                <a:solidFill>
                  <a:sysClr val="windowText" lastClr="000000">
                    <a:lumMod val="75000"/>
                    <a:lumOff val="25000"/>
                  </a:sysClr>
                </a:solidFill>
                <a:latin typeface="Trebuchet MS" panose="020B0603020202020204"/>
              </a:rPr>
              <a:t>Hochschulfest</a:t>
            </a: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de-DE" sz="2400" b="1" i="0" u="none" strike="noStrike" kern="1200" cap="none" spc="0" normalizeH="0" baseline="0" noProof="0" dirty="0" smtClean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0000"/>
              </a:lnSpc>
              <a:spcBef>
                <a:spcPts val="1000"/>
              </a:spcBef>
              <a:spcAft>
                <a:spcPts val="0"/>
              </a:spcAft>
              <a:buClr>
                <a:srgbClr val="90C226"/>
              </a:buClr>
              <a:buSzPct val="80000"/>
              <a:buFont typeface="Wingdings" panose="05000000000000000000" pitchFamily="2" charset="2"/>
              <a:buChar char="Ø"/>
              <a:tabLst/>
              <a:defRPr/>
            </a:pPr>
            <a:endParaRPr kumimoji="0" lang="de-DE" sz="2400" b="1" i="0" u="none" strike="noStrike" kern="1200" cap="none" spc="0" normalizeH="0" baseline="0" noProof="0" dirty="0">
              <a:ln>
                <a:noFill/>
              </a:ln>
              <a:solidFill>
                <a:sysClr val="windowText" lastClr="000000">
                  <a:lumMod val="75000"/>
                  <a:lumOff val="25000"/>
                </a:sysClr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7" name="Grafik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0456" y="1851633"/>
            <a:ext cx="1780186" cy="2511770"/>
          </a:xfrm>
          <a:prstGeom prst="rect">
            <a:avLst/>
          </a:prstGeom>
        </p:spPr>
      </p:pic>
      <p:pic>
        <p:nvPicPr>
          <p:cNvPr id="9" name="Grafik 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650035"/>
            <a:ext cx="3710752" cy="2909640"/>
          </a:xfrm>
          <a:prstGeom prst="rect">
            <a:avLst/>
          </a:prstGeom>
        </p:spPr>
      </p:pic>
      <p:pic>
        <p:nvPicPr>
          <p:cNvPr id="8" name="Grafik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36171" y="4188295"/>
            <a:ext cx="3944454" cy="3499407"/>
          </a:xfrm>
          <a:prstGeom prst="rect">
            <a:avLst/>
          </a:prstGeom>
        </p:spPr>
      </p:pic>
      <p:pic>
        <p:nvPicPr>
          <p:cNvPr id="2052" name="Picture 4" descr="C:\Users\FelixADMIN\Documents\HTW\FSR\FSR\03_Veranstaltungen\ESE\FSR MV Bilder 2013\DSC_015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897" y="2461375"/>
            <a:ext cx="2404817" cy="1592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F:\DCIM\100DICAM\DSCI2105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416" y="4999570"/>
            <a:ext cx="3413473" cy="25601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10375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2557849" y="231129"/>
            <a:ext cx="5112105" cy="1388121"/>
          </a:xfrm>
        </p:spPr>
        <p:txBody>
          <a:bodyPr anchor="ctr" anchorCtr="0"/>
          <a:lstStyle/>
          <a:p>
            <a:r>
              <a:rPr lang="de-DE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Wie geht es weiter?</a:t>
            </a:r>
            <a:endParaRPr lang="de-DE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Neue Exkursionen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Gläserne Manufaktur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sz="2000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Neue Veranstaltungen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Grillen zum Semesterstart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de-DE" sz="2000" b="1" dirty="0" smtClean="0"/>
              <a:t>Weihnachtsfeier 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de-DE" sz="2000" b="1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sz="2400" b="1" dirty="0" smtClean="0"/>
              <a:t>Wahlen Ende November</a:t>
            </a:r>
          </a:p>
          <a:p>
            <a:endParaRPr lang="de-DE" dirty="0"/>
          </a:p>
        </p:txBody>
      </p:sp>
      <p:pic>
        <p:nvPicPr>
          <p:cNvPr id="4" name="Grafik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657" y="231129"/>
            <a:ext cx="1971017" cy="13881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Grafik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6851" y="1323036"/>
            <a:ext cx="4956062" cy="2791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74857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Facette">
  <a:themeElements>
    <a:clrScheme name="Facette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te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te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Larissa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Facette">
    <a:dk1>
      <a:sysClr val="windowText" lastClr="000000"/>
    </a:dk1>
    <a:lt1>
      <a:sysClr val="window" lastClr="FFFFFF"/>
    </a:lt1>
    <a:dk2>
      <a:srgbClr val="2C3C43"/>
    </a:dk2>
    <a:lt2>
      <a:srgbClr val="EBEBEB"/>
    </a:lt2>
    <a:accent1>
      <a:srgbClr val="90C226"/>
    </a:accent1>
    <a:accent2>
      <a:srgbClr val="54A021"/>
    </a:accent2>
    <a:accent3>
      <a:srgbClr val="E6B91E"/>
    </a:accent3>
    <a:accent4>
      <a:srgbClr val="E76618"/>
    </a:accent4>
    <a:accent5>
      <a:srgbClr val="C42F1A"/>
    </a:accent5>
    <a:accent6>
      <a:srgbClr val="918655"/>
    </a:accent6>
    <a:hlink>
      <a:srgbClr val="99CA3C"/>
    </a:hlink>
    <a:folHlink>
      <a:srgbClr val="B9D181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679</Words>
  <Application>Microsoft Office PowerPoint</Application>
  <PresentationFormat>Benutzerdefiniert</PresentationFormat>
  <Paragraphs>230</Paragraphs>
  <Slides>21</Slides>
  <Notes>19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8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21</vt:i4>
      </vt:variant>
    </vt:vector>
  </HeadingPairs>
  <TitlesOfParts>
    <vt:vector size="30" baseType="lpstr">
      <vt:lpstr>Andale Sans UI</vt:lpstr>
      <vt:lpstr>Arial</vt:lpstr>
      <vt:lpstr>Calibri</vt:lpstr>
      <vt:lpstr>Tahoma</vt:lpstr>
      <vt:lpstr>Times New Roman</vt:lpstr>
      <vt:lpstr>Trebuchet MS</vt:lpstr>
      <vt:lpstr>Wingdings</vt:lpstr>
      <vt:lpstr>Wingdings 3</vt:lpstr>
      <vt:lpstr>Facette</vt:lpstr>
      <vt:lpstr>PowerPoint-Präsentation</vt:lpstr>
      <vt:lpstr>Inhalt Vortrag</vt:lpstr>
      <vt:lpstr>Organigramm  HTW Dresden</vt:lpstr>
      <vt:lpstr>Fakultät Maschinenbau Ansprechpartner</vt:lpstr>
      <vt:lpstr>Der Fachschaftsrat? Was ist denn das?</vt:lpstr>
      <vt:lpstr>Der Fachschaftsrat? Mitgliedschaft</vt:lpstr>
      <vt:lpstr>Wer kann mitmachen?</vt:lpstr>
      <vt:lpstr>Aktivitäten 16/17</vt:lpstr>
      <vt:lpstr>Wie geht es weiter?</vt:lpstr>
      <vt:lpstr>Wir brauchen neue Mitglieder, weil …</vt:lpstr>
      <vt:lpstr>Studienordnung Prüfungsordnung</vt:lpstr>
      <vt:lpstr>Hochschulpolitik</vt:lpstr>
      <vt:lpstr>Hilfreiche Hinweise</vt:lpstr>
      <vt:lpstr>Mensa = E-Meal</vt:lpstr>
      <vt:lpstr>Wo findet Ihr uns?</vt:lpstr>
      <vt:lpstr>Ablauf Montag</vt:lpstr>
      <vt:lpstr>Ablauf Dienstag*  *ja wir wissen, dass es ein Feiertag ist</vt:lpstr>
      <vt:lpstr>Ablauf Dienstag* Abend  *ja wir wissen, dass es ein Feiertag ist</vt:lpstr>
      <vt:lpstr>Fragen? ? ? ?</vt:lpstr>
      <vt:lpstr>Abkürzungsverzeichnis</vt:lpstr>
      <vt:lpstr>Quellen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DONBILBO-MOBILE</dc:creator>
  <cp:lastModifiedBy>madmin</cp:lastModifiedBy>
  <cp:revision>117</cp:revision>
  <dcterms:created xsi:type="dcterms:W3CDTF">2009-04-16T11:32:32Z</dcterms:created>
  <dcterms:modified xsi:type="dcterms:W3CDTF">2017-10-02T06:58:31Z</dcterms:modified>
</cp:coreProperties>
</file>