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4.jpg" ContentType="image/pn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3"/>
  </p:notesMasterIdLst>
  <p:handoutMasterIdLst>
    <p:handoutMasterId r:id="rId24"/>
  </p:handoutMasterIdLst>
  <p:sldIdLst>
    <p:sldId id="277" r:id="rId2"/>
    <p:sldId id="280" r:id="rId3"/>
    <p:sldId id="282" r:id="rId4"/>
    <p:sldId id="258" r:id="rId5"/>
    <p:sldId id="263" r:id="rId6"/>
    <p:sldId id="285" r:id="rId7"/>
    <p:sldId id="262" r:id="rId8"/>
    <p:sldId id="268" r:id="rId9"/>
    <p:sldId id="274" r:id="rId10"/>
    <p:sldId id="275" r:id="rId11"/>
    <p:sldId id="287" r:id="rId12"/>
    <p:sldId id="286" r:id="rId13"/>
    <p:sldId id="288" r:id="rId14"/>
    <p:sldId id="289" r:id="rId15"/>
    <p:sldId id="264" r:id="rId16"/>
    <p:sldId id="257" r:id="rId17"/>
    <p:sldId id="283" r:id="rId18"/>
    <p:sldId id="284" r:id="rId19"/>
    <p:sldId id="291" r:id="rId20"/>
    <p:sldId id="281" r:id="rId21"/>
    <p:sldId id="290" r:id="rId22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8186" autoAdjust="0"/>
  </p:normalViewPr>
  <p:slideViewPr>
    <p:cSldViewPr snapToGrid="0">
      <p:cViewPr varScale="1">
        <p:scale>
          <a:sx n="60" d="100"/>
          <a:sy n="60" d="100"/>
        </p:scale>
        <p:origin x="1494" y="3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567F096-C49D-4E9C-B404-7B1B640F4712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6012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CB3D7E0-F99A-4826-962D-6AD616A1AC75}" type="slidenum">
              <a:rPr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092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CEE33D-DE1D-41F6-BBAA-188AB568248F}" type="slidenum">
              <a:rPr/>
              <a:pPr lvl="0"/>
              <a:t>2</a:t>
            </a:fld>
            <a:endParaRPr lang="x-non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3782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CB3D7E0-F99A-4826-962D-6AD616A1AC75}" type="slidenum">
              <a:rPr lang="en-US" smtClean="0"/>
              <a:pPr lvl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6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CB3D7E0-F99A-4826-962D-6AD616A1AC75}" type="slidenum">
              <a:rPr lang="en-US" smtClean="0"/>
              <a:pPr lvl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6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CB3D7E0-F99A-4826-962D-6AD616A1AC75}" type="slidenum">
              <a:rPr lang="en-US" smtClean="0"/>
              <a:pPr lvl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49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A48A49D-07FE-4A92-948E-4A76848D80BB}" type="slidenum">
              <a:rPr/>
              <a:pPr lvl="0"/>
              <a:t>15</a:t>
            </a:fld>
            <a:endParaRPr lang="x-non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0599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CEE33D-DE1D-41F6-BBAA-188AB568248F}" type="slidenum">
              <a:rPr/>
              <a:pPr lvl="0"/>
              <a:t>16</a:t>
            </a:fld>
            <a:endParaRPr lang="x-non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2580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CEE33D-DE1D-41F6-BBAA-188AB568248F}" type="slidenum">
              <a:rPr/>
              <a:pPr lvl="0"/>
              <a:t>17</a:t>
            </a:fld>
            <a:endParaRPr lang="x-non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32842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CEE33D-DE1D-41F6-BBAA-188AB568248F}" type="slidenum">
              <a:rPr/>
              <a:pPr lvl="0"/>
              <a:t>18</a:t>
            </a:fld>
            <a:endParaRPr lang="x-non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18450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CB3D7E0-F99A-4826-962D-6AD616A1AC75}" type="slidenum">
              <a:rPr lang="en-US" smtClean="0"/>
              <a:pPr lvl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23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CB3D7E0-F99A-4826-962D-6AD616A1AC75}" type="slidenum">
              <a:rPr lang="en-US" smtClean="0"/>
              <a:pPr lvl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3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CB3D7E0-F99A-4826-962D-6AD616A1AC75}" type="slidenum">
              <a:rPr lang="en-US" smtClean="0"/>
              <a:pPr lvl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CEE33D-DE1D-41F6-BBAA-188AB568248F}" type="slidenum">
              <a:rPr/>
              <a:pPr lvl="0"/>
              <a:t>3</a:t>
            </a:fld>
            <a:endParaRPr lang="x-non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3045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4577D5-16FD-446F-93DD-3452A403979C}" type="slidenum">
              <a:rPr/>
              <a:pPr lvl="0"/>
              <a:t>4</a:t>
            </a:fld>
            <a:endParaRPr lang="x-non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5690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4345CB2-B28F-413B-BC7E-C8383E034AD5}" type="slidenum">
              <a:rPr/>
              <a:pPr lvl="0"/>
              <a:t>5</a:t>
            </a:fld>
            <a:endParaRPr lang="x-non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8812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4345CB2-B28F-413B-BC7E-C8383E034AD5}" type="slidenum">
              <a:rPr/>
              <a:pPr lvl="0"/>
              <a:t>6</a:t>
            </a:fld>
            <a:endParaRPr lang="x-non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7554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677B846-77D9-4F94-926D-0326BC00F7F7}" type="slidenum">
              <a:rPr/>
              <a:pPr lvl="0"/>
              <a:t>7</a:t>
            </a:fld>
            <a:endParaRPr lang="x-non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3770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CB3D7E0-F99A-4826-962D-6AD616A1AC75}" type="slidenum">
              <a:rPr lang="en-US" smtClean="0"/>
              <a:pPr lvl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CB3D7E0-F99A-4826-962D-6AD616A1AC75}" type="slidenum">
              <a:rPr lang="en-US" smtClean="0"/>
              <a:pPr lvl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CB3D7E0-F99A-4826-962D-6AD616A1AC75}" type="slidenum">
              <a:rPr lang="en-US" smtClean="0"/>
              <a:pPr lvl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333" y="-9334"/>
            <a:ext cx="10109072" cy="757834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403" y="2650553"/>
            <a:ext cx="642355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403" y="4465295"/>
            <a:ext cx="642355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E4A8AB-ADB3-4A6A-BE3D-758DF5FFAA01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013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671971"/>
            <a:ext cx="6997914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2" y="4927788"/>
            <a:ext cx="6997914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0E3FE6-721E-4EF1-82FA-F45E48E2C121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449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57" y="671971"/>
            <a:ext cx="6694159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3857" y="4003828"/>
            <a:ext cx="5974958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27788"/>
            <a:ext cx="6997915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0E3FE6-721E-4EF1-82FA-F45E48E2C121}" type="slidenum">
              <a:rPr lang="x-none" smtClean="0"/>
              <a:pPr lvl="0"/>
              <a:t>‹Nr.›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32156" y="87124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8870" y="31818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675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0" y="2129659"/>
            <a:ext cx="6997915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0E3FE6-721E-4EF1-82FA-F45E48E2C121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447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57" y="671971"/>
            <a:ext cx="6694159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38" y="4423810"/>
            <a:ext cx="699791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0E3FE6-721E-4EF1-82FA-F45E48E2C121}" type="slidenum">
              <a:rPr lang="x-none" smtClean="0"/>
              <a:pPr lvl="0"/>
              <a:t>‹Nr.›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32156" y="87124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8870" y="31818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42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30" y="671971"/>
            <a:ext cx="6991025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38" y="4423810"/>
            <a:ext cx="699791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0E3FE6-721E-4EF1-82FA-F45E48E2C121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835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E34F8B-6658-4F29-8394-BED06C37E1B6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808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572" y="671972"/>
            <a:ext cx="1079072" cy="5788752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041" y="671972"/>
            <a:ext cx="5727155" cy="578875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E24D57-65F2-4A4C-BF9E-A9ED77EE1BDA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64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5A6918-F959-4A2B-A937-F0395EBD7954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041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0" y="2977208"/>
            <a:ext cx="6997915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0" y="4990673"/>
            <a:ext cx="6997915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367A1D-846A-4EEA-BCA9-A3F0D65032DC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30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671971"/>
            <a:ext cx="6997914" cy="14559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042" y="2381649"/>
            <a:ext cx="340442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5529" y="2381651"/>
            <a:ext cx="340442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12CC37-678F-41C6-9DD1-C43BD74233C4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50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3" cy="145593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1" y="2382084"/>
            <a:ext cx="340725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041" y="3017307"/>
            <a:ext cx="3407251" cy="364217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2702" y="2382084"/>
            <a:ext cx="340725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2702" y="3017307"/>
            <a:ext cx="3407251" cy="364217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41B105-2A5C-47C3-BA58-28C982AF4696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941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4" cy="14559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033906-DB92-4C42-BF65-9F4FCE107FE3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695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92A50C-F83B-47A3-A3DE-816E46521752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60343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1651933"/>
            <a:ext cx="3075982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83" y="567610"/>
            <a:ext cx="3732871" cy="6091873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1" y="3061205"/>
            <a:ext cx="3075982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713B99-74C1-4512-9DAF-8CCEEC892649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506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1" y="5291772"/>
            <a:ext cx="6997914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2041" y="671971"/>
            <a:ext cx="6997914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1" y="5916496"/>
            <a:ext cx="6997914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646170-F4FE-4634-A37C-159955F6FBED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205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334" y="-9334"/>
            <a:ext cx="10109073" cy="757834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041" y="671971"/>
            <a:ext cx="6997913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1" y="2381651"/>
            <a:ext cx="6997914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58922" y="6659484"/>
            <a:ext cx="7542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2041" y="6659484"/>
            <a:ext cx="509650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808" y="6659484"/>
            <a:ext cx="56514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pPr lvl="0"/>
            <a:fld id="{760E3FE6-721E-4EF1-82FA-F45E48E2C121}" type="slidenum">
              <a:rPr lang="x-none" smtClean="0"/>
              <a:pPr lvl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439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sr-mv-htw.d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tura.htw-dresden.de/index.php/Hauptseit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revosax.sachsen.de/vorschrift/10562-Saechsisches-Hochschulfreiheitsgesetz" TargetMode="External"/><Relationship Id="rId4" Type="http://schemas.openxmlformats.org/officeDocument/2006/relationships/hyperlink" Target="https://www.htw-dresden.de/studium/studierende/ordnungen-satzungen/fakultaet-maschinenbau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44"/>
            <a:ext cx="9980579" cy="7418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443211" y="2462662"/>
            <a:ext cx="5444231" cy="17358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Vortrag des FSR Maschinenbau zur ESE*</a:t>
            </a:r>
          </a:p>
          <a:p>
            <a:endParaRPr lang="de-D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*Erstsemestereinführung</a:t>
            </a:r>
            <a:endParaRPr lang="x-non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63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7849" y="231129"/>
            <a:ext cx="5112105" cy="1388121"/>
          </a:xfrm>
        </p:spPr>
        <p:txBody>
          <a:bodyPr anchor="ctr" anchorCtr="0">
            <a:norm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brauchen neue Mitglieder, weil …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9160" y="1894877"/>
            <a:ext cx="6178806" cy="316891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800" dirty="0" smtClean="0"/>
              <a:t>… </a:t>
            </a:r>
            <a:r>
              <a:rPr lang="de-DE" sz="2000" b="1" dirty="0" smtClean="0"/>
              <a:t>alte Leute (</a:t>
            </a:r>
            <a:r>
              <a:rPr lang="de-DE" sz="2000" b="1" dirty="0" err="1" smtClean="0"/>
              <a:t>z.B</a:t>
            </a:r>
            <a:r>
              <a:rPr lang="de-DE" sz="2000" b="1" dirty="0" smtClean="0"/>
              <a:t>: Martin, Toni) in Rente gehen oder zumindest die Hochschule verlassen.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b="1" dirty="0" smtClean="0"/>
              <a:t>… das erarbeitete Wissen an die nächste Generation weitergeben werden sollte.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b="1" dirty="0" smtClean="0"/>
              <a:t>… zur Zeit jeder Fachkräfte sucht.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b="1" dirty="0" smtClean="0"/>
              <a:t>… viele unserer aktuellen „Fachkräfte“ dieses Semester im Praktikum sind.</a:t>
            </a:r>
            <a:endParaRPr lang="de-DE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b="1" dirty="0" smtClean="0"/>
              <a:t>Deswegen: Kommt vorbei und macht mit!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54" y="4977254"/>
            <a:ext cx="2241288" cy="22412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r="19680"/>
          <a:stretch/>
        </p:blipFill>
        <p:spPr>
          <a:xfrm>
            <a:off x="6837969" y="0"/>
            <a:ext cx="3242657" cy="306517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"/>
          <a:stretch/>
        </p:blipFill>
        <p:spPr>
          <a:xfrm>
            <a:off x="6837966" y="4256826"/>
            <a:ext cx="3242659" cy="33028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8"/>
          <a:stretch/>
        </p:blipFill>
        <p:spPr>
          <a:xfrm>
            <a:off x="1175524" y="4768628"/>
            <a:ext cx="2801730" cy="244991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8"/>
          <a:stretch/>
        </p:blipFill>
        <p:spPr>
          <a:xfrm>
            <a:off x="1957489" y="7162720"/>
            <a:ext cx="3850881" cy="5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b="1" dirty="0" smtClean="0"/>
              <a:t>Studienordnung</a:t>
            </a:r>
            <a:endParaRPr lang="de-DE" sz="2400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000" b="1" dirty="0"/>
              <a:t>Gilt für die Fakultät </a:t>
            </a:r>
            <a:r>
              <a:rPr lang="de-DE" sz="2000" b="1" dirty="0" smtClean="0"/>
              <a:t>Maschinenbau</a:t>
            </a:r>
          </a:p>
          <a:p>
            <a:r>
              <a:rPr lang="de-DE" sz="2000" b="1" dirty="0" smtClean="0"/>
              <a:t>Regelt Aufbau des Studiums</a:t>
            </a:r>
          </a:p>
          <a:p>
            <a:r>
              <a:rPr lang="de-DE" sz="2000" b="1" dirty="0" smtClean="0"/>
              <a:t>Studieninhalte</a:t>
            </a:r>
          </a:p>
          <a:p>
            <a:r>
              <a:rPr lang="de-DE" sz="2000" b="1" dirty="0" smtClean="0"/>
              <a:t>Regelt Kriterien für Modulbeschreibung</a:t>
            </a:r>
          </a:p>
          <a:p>
            <a:endParaRPr lang="de-DE" sz="2000" b="1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sz="2400" b="1" dirty="0" smtClean="0"/>
              <a:t>Prüfungsordnung</a:t>
            </a:r>
            <a:endParaRPr lang="de-DE" sz="2400" b="1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62702" y="3017307"/>
            <a:ext cx="3407251" cy="4542368"/>
          </a:xfrm>
        </p:spPr>
        <p:txBody>
          <a:bodyPr>
            <a:normAutofit/>
          </a:bodyPr>
          <a:lstStyle/>
          <a:p>
            <a:r>
              <a:rPr lang="de-DE" sz="2000" b="1" dirty="0" smtClean="0"/>
              <a:t>Eine Prüfungsordnung</a:t>
            </a:r>
          </a:p>
          <a:p>
            <a:r>
              <a:rPr lang="de-DE" sz="2000" b="1" dirty="0" smtClean="0"/>
              <a:t>Beschreibt Art, Fristen,  Benotung jeder Prüfungsleistung</a:t>
            </a:r>
          </a:p>
          <a:p>
            <a:r>
              <a:rPr lang="de-DE" sz="2000" b="1" dirty="0" smtClean="0"/>
              <a:t>Allerdings Unterschiede von Studiengang zu Studiengang</a:t>
            </a:r>
          </a:p>
          <a:p>
            <a:r>
              <a:rPr lang="de-DE" sz="2000" b="1" dirty="0" smtClean="0"/>
              <a:t>Besonders Wichtig: §6, §9 - §12, §15, §17 - §19</a:t>
            </a:r>
            <a:endParaRPr lang="de-DE" sz="20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82562" y="231129"/>
            <a:ext cx="5087392" cy="1388121"/>
          </a:xfrm>
        </p:spPr>
        <p:txBody>
          <a:bodyPr anchor="ctr" anchorCtr="0"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Studienordnung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Prüfungsordnung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8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2562" y="231129"/>
            <a:ext cx="5087392" cy="1388121"/>
          </a:xfrm>
        </p:spPr>
        <p:txBody>
          <a:bodyPr anchor="ctr" anchorCtr="0"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Hochschulpolitik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2040" y="2381651"/>
            <a:ext cx="7493391" cy="42778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Studienkommission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80" b="1" dirty="0" smtClean="0"/>
              <a:t>Arbeitet unter anderem an neuen Studien- und Prüfungsordnungen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Fakultätsrat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80" b="1" dirty="0" smtClean="0"/>
              <a:t>Von Mitgliedern besetzt, um bei Personalentscheidungen oder dem QM mitzuwirken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Prüfungsausschuss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180" b="1" dirty="0" smtClean="0"/>
              <a:t>Von uns nicht begleitet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598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2562" y="231129"/>
            <a:ext cx="5087392" cy="1388121"/>
          </a:xfrm>
        </p:spPr>
        <p:txBody>
          <a:bodyPr anchor="ctr" anchorCtr="0"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Hilfreiche Hinweise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2041" y="2381651"/>
            <a:ext cx="4958738" cy="42778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/>
              <a:t>Sprechzeiten des FSR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/>
              <a:t>Rundmails vom FSR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/>
              <a:t>Prüfungshinweise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/>
              <a:t>Vorlesungspläne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/>
              <a:t>Prüfungspläne QIS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/>
              <a:t>HTW Dresden App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>
                <a:sym typeface="Wingdings" panose="05000000000000000000" pitchFamily="2" charset="2"/>
              </a:rPr>
              <a:t>Opal</a:t>
            </a:r>
            <a:endParaRPr lang="de-DE" sz="2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/>
              <a:t>Passwort Individuell-HIS QIS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/>
              <a:t>Passwort-Änderung (Ort, </a:t>
            </a:r>
            <a:r>
              <a:rPr lang="de-DE" sz="2600" b="1" dirty="0" err="1" smtClean="0"/>
              <a:t>usw</a:t>
            </a:r>
            <a:r>
              <a:rPr lang="de-DE" sz="2600" b="1" dirty="0" smtClean="0"/>
              <a:t>) </a:t>
            </a:r>
            <a:r>
              <a:rPr lang="de-DE" sz="2600" b="1" dirty="0" smtClean="0">
                <a:sym typeface="Wingdings" panose="05000000000000000000" pitchFamily="2" charset="2"/>
              </a:rPr>
              <a:t> Vortrag Datennutzung</a:t>
            </a:r>
            <a:endParaRPr lang="de-DE" sz="26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397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2562" y="231129"/>
            <a:ext cx="5087392" cy="1388121"/>
          </a:xfrm>
        </p:spPr>
        <p:txBody>
          <a:bodyPr anchor="ctr" anchorCtr="0"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 = E-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2040" y="2381651"/>
            <a:ext cx="7493391" cy="42778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/>
              <a:t>Elektronisches Zahlungsmittel für Mensen und Kantinen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/>
              <a:t>Mensa Reichenbachstraße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380" b="1" dirty="0" smtClean="0"/>
              <a:t>Nach der Hochschulrallye E-</a:t>
            </a:r>
            <a:r>
              <a:rPr lang="de-DE" sz="2380" b="1" dirty="0" err="1" smtClean="0"/>
              <a:t>Meal</a:t>
            </a:r>
            <a:r>
              <a:rPr lang="de-DE" sz="2380" b="1" dirty="0" smtClean="0"/>
              <a:t> erwerben (5€ Pfand) und </a:t>
            </a:r>
            <a:r>
              <a:rPr lang="de-DE" sz="2380" b="1" dirty="0" err="1" smtClean="0"/>
              <a:t>mensen</a:t>
            </a:r>
            <a:endParaRPr lang="de-DE" sz="238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/>
              <a:t>Café in der HTW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600" b="1" dirty="0" smtClean="0"/>
              <a:t>Alle Mensen Nähe 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380" b="1" dirty="0" smtClean="0"/>
              <a:t>Zeltschlösschen, Alte Mensa, usw.</a:t>
            </a:r>
            <a:br>
              <a:rPr lang="de-DE" sz="2380" b="1" dirty="0" smtClean="0"/>
            </a:br>
            <a:endParaRPr lang="de-DE" sz="2380" b="1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630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2533135" y="231130"/>
            <a:ext cx="5733536" cy="1388120"/>
          </a:xfrm>
        </p:spPr>
        <p:txBody>
          <a:bodyPr anchor="ctr" anchorCtr="0"/>
          <a:lstStyle/>
          <a:p>
            <a:pPr lvl="0"/>
            <a:r>
              <a:rPr lang="x-non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x-non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findet Ihr uns?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577469" y="245511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Website: </a:t>
            </a: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		</a:t>
            </a: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/>
              </a:rPr>
              <a:t>www.fsr-mv-htw.de</a:t>
            </a: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kumimoji="0" lang="de-DE" sz="2400" b="1" i="0" u="sng" strike="noStrike" kern="1200" cap="none" spc="0" normalizeH="0" baseline="0" noProof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E-Mail:				fsr_mbau@htw-dresden.de</a:t>
            </a:r>
          </a:p>
          <a:p>
            <a:pPr marL="2743200" marR="0" lvl="6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info@fsr-mv-htw.de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Raum:				A004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Facebook:			FSR Maschinenbau HTW Dresden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77469" y="5412557"/>
            <a:ext cx="7812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 smtClean="0">
                <a:solidFill>
                  <a:srgbClr val="FF0000"/>
                </a:solidFill>
              </a:rPr>
              <a:t>Nächstes FSR Treffen (Sitzung)</a:t>
            </a:r>
          </a:p>
          <a:p>
            <a:endParaRPr lang="de-DE" sz="4000" b="1" dirty="0">
              <a:solidFill>
                <a:srgbClr val="FF0000"/>
              </a:solidFill>
            </a:endParaRPr>
          </a:p>
          <a:p>
            <a:r>
              <a:rPr lang="de-DE" sz="4000" b="1" dirty="0" smtClean="0">
                <a:solidFill>
                  <a:srgbClr val="FF0000"/>
                </a:solidFill>
              </a:rPr>
              <a:t>Di, 10.10.2017		18:30 Uhr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2520779" y="231129"/>
            <a:ext cx="5335334" cy="1388121"/>
          </a:xfrm>
        </p:spPr>
        <p:txBody>
          <a:bodyPr anchor="ctr" anchorCtr="0">
            <a:normAutofit/>
          </a:bodyPr>
          <a:lstStyle/>
          <a:p>
            <a:pPr lvl="0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Ablauf Montag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03673"/>
              </p:ext>
            </p:extLst>
          </p:nvPr>
        </p:nvGraphicFramePr>
        <p:xfrm>
          <a:off x="463635" y="1751528"/>
          <a:ext cx="8783395" cy="574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843"/>
                <a:gridCol w="1686274"/>
                <a:gridCol w="3039321"/>
                <a:gridCol w="2768957"/>
              </a:tblGrid>
              <a:tr h="592427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Zeit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Raum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Bezeichnung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Hinweis</a:t>
                      </a:r>
                      <a:endParaRPr lang="de-DE" sz="2800" dirty="0"/>
                    </a:p>
                  </a:txBody>
                  <a:tcPr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1000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Z 254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Vortrag FSR M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Zuhören und Mitlachen</a:t>
                      </a:r>
                      <a:endParaRPr lang="de-DE" sz="2000" b="1" dirty="0"/>
                    </a:p>
                  </a:txBody>
                  <a:tcPr anchor="ctr"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1100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Z 254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Vortrag Prüfungsrecht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Zuhören und Mitschreiben</a:t>
                      </a:r>
                      <a:endParaRPr lang="de-DE" sz="2000" b="1" dirty="0"/>
                    </a:p>
                  </a:txBody>
                  <a:tcPr anchor="ctr"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1200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Z 254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Vortrag STURA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Zuhören</a:t>
                      </a:r>
                      <a:endParaRPr lang="de-DE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1300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rgbClr val="FF0000"/>
                          </a:solidFill>
                        </a:rPr>
                        <a:t>Nicht</a:t>
                      </a:r>
                      <a:r>
                        <a:rPr lang="de-DE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800" b="1" u="none" baseline="0" dirty="0" smtClean="0">
                          <a:solidFill>
                            <a:srgbClr val="FF0000"/>
                          </a:solidFill>
                        </a:rPr>
                        <a:t>Z 254</a:t>
                      </a:r>
                    </a:p>
                    <a:p>
                      <a:pPr algn="ctr"/>
                      <a:r>
                        <a:rPr lang="de-DE" sz="1800" b="1" baseline="0" dirty="0" smtClean="0"/>
                        <a:t> </a:t>
                      </a:r>
                      <a:r>
                        <a:rPr lang="de-DE" sz="1800" b="1" baseline="0" dirty="0" smtClean="0">
                          <a:solidFill>
                            <a:schemeClr val="tx1"/>
                          </a:solidFill>
                        </a:rPr>
                        <a:t>aber Z 254 ist Treffpunkt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Hochschulrally </a:t>
                      </a:r>
                    </a:p>
                    <a:p>
                      <a:pPr algn="ctr"/>
                      <a:r>
                        <a:rPr lang="de-DE" sz="2000" b="1" u="sng" dirty="0" smtClean="0"/>
                        <a:t>Mit uns </a:t>
                      </a:r>
                      <a:r>
                        <a:rPr lang="de-DE" sz="2000" b="1" u="sng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de-DE" sz="20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rgbClr val="FF0000"/>
                          </a:solidFill>
                        </a:rPr>
                        <a:t>Gefahrenquellen:</a:t>
                      </a:r>
                      <a:r>
                        <a:rPr lang="de-DE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800" b="1" baseline="0" dirty="0" smtClean="0">
                          <a:solidFill>
                            <a:srgbClr val="FF0000"/>
                          </a:solidFill>
                        </a:rPr>
                        <a:t>- frische Luft</a:t>
                      </a:r>
                    </a:p>
                    <a:p>
                      <a:pPr algn="ctr"/>
                      <a:r>
                        <a:rPr lang="de-DE" sz="1800" b="1" baseline="0" dirty="0" smtClean="0">
                          <a:solidFill>
                            <a:srgbClr val="FF0000"/>
                          </a:solidFill>
                        </a:rPr>
                        <a:t>- Bewegung</a:t>
                      </a:r>
                      <a:endParaRPr lang="de-DE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1400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Mensa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Mittagessen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Gefahrenquellen: </a:t>
                      </a:r>
                    </a:p>
                    <a:p>
                      <a:pPr marL="285750" marR="0" lvl="0" indent="-285750" algn="ctr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Mensaessen</a:t>
                      </a:r>
                    </a:p>
                    <a:p>
                      <a:pPr marL="0" marR="0" lvl="0" indent="0" algn="ctr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Besser: frische Wurst vom Grill, dazu Alkohol</a:t>
                      </a:r>
                    </a:p>
                  </a:txBody>
                  <a:tcPr anchor="ctr"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1500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Wo ihr Wollt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Grillen,</a:t>
                      </a:r>
                      <a:r>
                        <a:rPr lang="de-DE" sz="2000" b="1" baseline="0" dirty="0" smtClean="0"/>
                        <a:t> Trinken, Freizeit, Versuchter Spaß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Gefahrenquellen:</a:t>
                      </a:r>
                      <a:endParaRPr kumimoji="0" lang="de-DE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Kontakt mit anderen Studenten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2520779" y="231129"/>
            <a:ext cx="5335334" cy="1388121"/>
          </a:xfrm>
        </p:spPr>
        <p:txBody>
          <a:bodyPr anchor="ctr" anchorCtr="0">
            <a:normAutofit/>
          </a:bodyPr>
          <a:lstStyle/>
          <a:p>
            <a:pPr lvl="0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Ablauf Dienstag*</a:t>
            </a:r>
            <a:b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wir wissen, dass es ein Feiertag ist</a:t>
            </a:r>
            <a:endParaRPr lang="x-non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22939"/>
              </p:ext>
            </p:extLst>
          </p:nvPr>
        </p:nvGraphicFramePr>
        <p:xfrm>
          <a:off x="463635" y="1751528"/>
          <a:ext cx="8783395" cy="492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843"/>
                <a:gridCol w="1686274"/>
                <a:gridCol w="3039321"/>
                <a:gridCol w="2768957"/>
              </a:tblGrid>
              <a:tr h="592427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Zeit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Raum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Bezeichnung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Hinweis</a:t>
                      </a:r>
                      <a:endParaRPr lang="de-DE" sz="2800" dirty="0"/>
                    </a:p>
                  </a:txBody>
                  <a:tcPr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1050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Hinter dem Z-Gebäude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Frühes</a:t>
                      </a:r>
                      <a:r>
                        <a:rPr lang="de-DE" sz="2000" b="1" baseline="0" dirty="0" smtClean="0"/>
                        <a:t> Mittag? 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rgbClr val="FF0000"/>
                          </a:solidFill>
                        </a:rPr>
                        <a:t>Am Arsch</a:t>
                      </a:r>
                    </a:p>
                    <a:p>
                      <a:pPr algn="ctr"/>
                      <a:r>
                        <a:rPr lang="de-DE" sz="1800" b="1" dirty="0" smtClean="0">
                          <a:solidFill>
                            <a:srgbClr val="002060"/>
                          </a:solidFill>
                        </a:rPr>
                        <a:t>FSR M empfiehlt: Frühschoppen</a:t>
                      </a:r>
                      <a:endParaRPr lang="de-DE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1130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Z 107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Vortrag</a:t>
                      </a:r>
                      <a:r>
                        <a:rPr lang="de-DE" sz="2000" b="1" baseline="0" dirty="0" smtClean="0"/>
                        <a:t> Datenzugänge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Interessant</a:t>
                      </a:r>
                      <a:endParaRPr lang="de-DE" sz="2000" b="1" dirty="0"/>
                    </a:p>
                  </a:txBody>
                  <a:tcPr anchor="ctr"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1210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Z 107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Vortag Hochschulsport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Wer möchte</a:t>
                      </a:r>
                      <a:endParaRPr lang="de-DE" sz="2000" b="1" dirty="0"/>
                    </a:p>
                  </a:txBody>
                  <a:tcPr anchor="ctr"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1250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Z 107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Vortrag</a:t>
                      </a:r>
                      <a:r>
                        <a:rPr lang="de-DE" sz="2000" b="1" baseline="0" dirty="0" smtClean="0"/>
                        <a:t>  </a:t>
                      </a:r>
                      <a:r>
                        <a:rPr lang="de-DE" sz="2000" b="1" baseline="0" dirty="0" err="1" smtClean="0"/>
                        <a:t>Faranto</a:t>
                      </a:r>
                      <a:r>
                        <a:rPr lang="de-DE" sz="2000" b="1" baseline="0" dirty="0" smtClean="0"/>
                        <a:t>/ Studieren im Ausland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Toni empfiehlt Teilnahme</a:t>
                      </a:r>
                      <a:endParaRPr lang="de-DE" sz="2000" b="1" dirty="0"/>
                    </a:p>
                  </a:txBody>
                  <a:tcPr anchor="ctr"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1330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Z107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Vortrag Rechte von Studenten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rgbClr val="FF0000"/>
                          </a:solidFill>
                        </a:rPr>
                        <a:t>WICHTIG!!!</a:t>
                      </a:r>
                      <a:endParaRPr lang="de-DE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1410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Z107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Vortrag Semesterticket + Beitrag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Wofür bezahle</a:t>
                      </a:r>
                      <a:r>
                        <a:rPr lang="de-DE" sz="2000" b="1" baseline="0" dirty="0" smtClean="0"/>
                        <a:t> ich eigentlich</a:t>
                      </a:r>
                      <a:endParaRPr lang="de-DE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362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2520779" y="231129"/>
            <a:ext cx="5335334" cy="1388121"/>
          </a:xfrm>
        </p:spPr>
        <p:txBody>
          <a:bodyPr anchor="ctr" anchorCtr="0">
            <a:normAutofit/>
          </a:bodyPr>
          <a:lstStyle/>
          <a:p>
            <a:pPr lvl="0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Ablauf Dienstag* Abend</a:t>
            </a:r>
            <a:b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wir wissen, dass es ein Feiertag ist</a:t>
            </a:r>
            <a:endParaRPr lang="x-non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08859"/>
              </p:ext>
            </p:extLst>
          </p:nvPr>
        </p:nvGraphicFramePr>
        <p:xfrm>
          <a:off x="463635" y="1751528"/>
          <a:ext cx="8783395" cy="360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843"/>
                <a:gridCol w="1686274"/>
                <a:gridCol w="3039321"/>
                <a:gridCol w="2768957"/>
              </a:tblGrid>
              <a:tr h="592427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Zeit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Raum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Bezeichnung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Hinweis</a:t>
                      </a:r>
                      <a:endParaRPr lang="de-DE" sz="2800" dirty="0"/>
                    </a:p>
                  </a:txBody>
                  <a:tcPr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1500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Hinter dem Z-Gebäude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Grillen,</a:t>
                      </a:r>
                      <a:r>
                        <a:rPr lang="de-DE" sz="2000" b="1" baseline="0" dirty="0" smtClean="0"/>
                        <a:t> Trinken, Freizeit, Versuchter Spaß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Gefahrenquellen</a:t>
                      </a:r>
                    </a:p>
                    <a:p>
                      <a:pPr marL="0" marR="0" lvl="0" indent="0" algn="ctr" defTabSz="5039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Kontakt mit anderen Studenten </a:t>
                      </a:r>
                    </a:p>
                  </a:txBody>
                  <a:tcPr anchor="ctr"/>
                </a:tc>
              </a:tr>
              <a:tr h="642959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1900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Hinter dem Z- Gebäude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Studentenclub</a:t>
                      </a:r>
                      <a:r>
                        <a:rPr lang="de-DE" sz="2000" b="1" baseline="0" dirty="0" smtClean="0"/>
                        <a:t> - Tour</a:t>
                      </a:r>
                      <a:endParaRPr lang="de-DE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/>
                        <a:t>VON</a:t>
                      </a:r>
                      <a:r>
                        <a:rPr lang="de-DE" sz="1800" b="1" baseline="0" dirty="0" smtClean="0"/>
                        <a:t>, MIT und FÜR Studenten</a:t>
                      </a:r>
                    </a:p>
                    <a:p>
                      <a:pPr algn="ctr"/>
                      <a:endParaRPr lang="de-DE" sz="1800" b="1" baseline="0" dirty="0" smtClean="0"/>
                    </a:p>
                    <a:p>
                      <a:pPr algn="ctr"/>
                      <a:r>
                        <a:rPr lang="de-DE" sz="1800" b="1" baseline="0" dirty="0" smtClean="0"/>
                        <a:t>Teilnahme absolute Pflicht </a:t>
                      </a:r>
                      <a:r>
                        <a:rPr lang="de-DE" sz="1800" b="1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de-DE" sz="1800" b="1" baseline="0" dirty="0" smtClean="0"/>
                    </a:p>
                    <a:p>
                      <a:pPr algn="ctr"/>
                      <a:endParaRPr lang="de-DE" sz="1800" b="1" baseline="0" dirty="0" smtClean="0"/>
                    </a:p>
                    <a:p>
                      <a:pPr algn="ctr"/>
                      <a:r>
                        <a:rPr lang="de-DE" sz="1800" b="1" baseline="0" dirty="0" smtClean="0"/>
                        <a:t>Genauer Ablauf folgt</a:t>
                      </a:r>
                      <a:endParaRPr lang="de-DE" sz="1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101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2561" y="231129"/>
            <a:ext cx="5659917" cy="1388121"/>
          </a:xfrm>
        </p:spPr>
        <p:txBody>
          <a:bodyPr anchor="ctr" anchorCtr="0"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Fragen? ? ? ?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74" y="1954170"/>
            <a:ext cx="4459788" cy="4459788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438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2520779" y="231129"/>
            <a:ext cx="5155368" cy="1388121"/>
          </a:xfrm>
        </p:spPr>
        <p:txBody>
          <a:bodyPr anchor="ctr" anchorCtr="0">
            <a:normAutofit/>
          </a:bodyPr>
          <a:lstStyle/>
          <a:p>
            <a:pPr lvl="0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Inhalt Vortrag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platzhalter 2"/>
          <p:cNvSpPr txBox="1">
            <a:spLocks/>
          </p:cNvSpPr>
          <p:nvPr/>
        </p:nvSpPr>
        <p:spPr>
          <a:xfrm>
            <a:off x="399245" y="1768475"/>
            <a:ext cx="8673318" cy="461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 sz="4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Überblick über die HTW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Informationen zum FSR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Kennlernspiel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Hinweise und Kontakt des </a:t>
            </a:r>
            <a:r>
              <a:rPr lang="de-DE" sz="2400" b="1" dirty="0" err="1" smtClean="0"/>
              <a:t>FSR´s</a:t>
            </a:r>
            <a:endParaRPr lang="de-DE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/>
              <a:t>Programm Montag + </a:t>
            </a:r>
            <a:r>
              <a:rPr lang="de-DE" sz="2400" b="1" dirty="0" smtClean="0"/>
              <a:t>Dienstag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Abkürzungsverzeichnis</a:t>
            </a:r>
            <a:endParaRPr lang="de-DE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Quellen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625642" y="6833937"/>
            <a:ext cx="657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Dieser Vortrag ist Online Verfügbar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4719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2561" y="231129"/>
            <a:ext cx="5659917" cy="1388121"/>
          </a:xfrm>
        </p:spPr>
        <p:txBody>
          <a:bodyPr anchor="ctr" anchorCtr="0"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Abkürzungsverzeichnis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ESE		-&gt; Erstsemestereinführung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FSR		-&gt; </a:t>
            </a:r>
            <a:r>
              <a:rPr lang="de-DE" dirty="0" err="1" smtClean="0"/>
              <a:t>Fachschaftsrat</a:t>
            </a: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FSR M	-&gt; Fachschaftrat Maschinenbau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HTW 		-&gt; Hochschule </a:t>
            </a:r>
            <a:r>
              <a:rPr lang="de-DE" dirty="0"/>
              <a:t>f</a:t>
            </a:r>
            <a:r>
              <a:rPr lang="de-DE" dirty="0" smtClean="0"/>
              <a:t>ür Wirtschaft und Technik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137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2561" y="231129"/>
            <a:ext cx="5659917" cy="1388121"/>
          </a:xfrm>
        </p:spPr>
        <p:txBody>
          <a:bodyPr anchor="ctr" anchorCtr="0"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2040" y="2381651"/>
            <a:ext cx="7570437" cy="42778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hlinkClick r:id="rId3"/>
              </a:rPr>
              <a:t>https://</a:t>
            </a:r>
            <a:r>
              <a:rPr lang="de-DE" sz="2000" dirty="0" smtClean="0">
                <a:hlinkClick r:id="rId3"/>
              </a:rPr>
              <a:t>wiki.stura.htw-dresden.de/index.php/Hauptseite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hlinkClick r:id="rId4"/>
              </a:rPr>
              <a:t>https://</a:t>
            </a:r>
            <a:r>
              <a:rPr lang="de-DE" sz="2000" dirty="0" smtClean="0">
                <a:hlinkClick r:id="rId4"/>
              </a:rPr>
              <a:t>www.htw-dresden.de/studium/studierende/ordnungen-satzungen/fakultaet-maschinenbau.html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hlinkClick r:id="rId5"/>
              </a:rPr>
              <a:t>https://</a:t>
            </a:r>
            <a:r>
              <a:rPr lang="de-DE" sz="2000" dirty="0" smtClean="0">
                <a:hlinkClick r:id="rId5"/>
              </a:rPr>
              <a:t>www.revosax.sachsen.de/vorschrift/10562-Saechsisches-Hochschulfreiheitsgesetz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sz="20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884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2520779" y="231129"/>
            <a:ext cx="5155368" cy="1388121"/>
          </a:xfrm>
        </p:spPr>
        <p:txBody>
          <a:bodyPr anchor="ctr" anchorCtr="0">
            <a:normAutofit/>
          </a:bodyPr>
          <a:lstStyle/>
          <a:p>
            <a:pPr lvl="0"/>
            <a:r>
              <a:rPr lang="x-non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x-non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HTW </a:t>
            </a:r>
            <a: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Dresden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6" y="2128504"/>
            <a:ext cx="8382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19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2533135" y="231129"/>
            <a:ext cx="6539428" cy="1537346"/>
          </a:xfrm>
        </p:spPr>
        <p:txBody>
          <a:bodyPr anchor="ctr" anchorCtr="0">
            <a:normAutofit/>
          </a:bodyPr>
          <a:lstStyle/>
          <a:p>
            <a:pPr lvl="0"/>
            <a: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Fakultät </a:t>
            </a:r>
            <a:r>
              <a:rPr lang="x-non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Maschinenbau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Ansprechpartner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719137" y="2197536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Dekan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Prof. Dr.-Ing. habil. Winfried Heller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Studiendekan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Prof. Dr.-Ing. Gunther Naumann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Fakultätsrat</a:t>
            </a:r>
          </a:p>
          <a:p>
            <a:pPr lvl="1" indent="-34290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Studienkommission</a:t>
            </a:r>
          </a:p>
          <a:p>
            <a:pPr lvl="1" indent="-34290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Prüfungsausschüsse</a:t>
            </a:r>
          </a:p>
          <a:p>
            <a:pPr lvl="1" indent="-342900">
              <a:buClr>
                <a:srgbClr val="90C226"/>
              </a:buClr>
              <a:buFont typeface="Wingdings" panose="05000000000000000000" pitchFamily="2" charset="2"/>
              <a:buChar char="Ø"/>
            </a:pP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Fachschaftsrat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Maschinenbau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2466473" y="231128"/>
            <a:ext cx="6496217" cy="1388121"/>
          </a:xfrm>
        </p:spPr>
        <p:txBody>
          <a:bodyPr>
            <a:normAutofit/>
          </a:bodyPr>
          <a:lstStyle/>
          <a:p>
            <a:pPr lvl="0"/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DE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Fachschaftsrat</a:t>
            </a: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denn das?</a:t>
            </a:r>
            <a:endParaRPr lang="x-non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366022" y="2532387"/>
            <a:ext cx="8596668" cy="4375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Stu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dentisches Gremium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Mitglieder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 stimmberechtigte Mitglieder die gewählt werden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Beliebig viele Beratende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den </a:t>
            </a:r>
            <a:r>
              <a:rPr kumimoji="0" 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StuRa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Entsendete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Aufgaben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Vertretung der Studentenschaft der Fakultät Maschinenbau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Beratung und Hilfe für Studenten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Kultur- und Bildungsauftrag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2466473" y="231128"/>
            <a:ext cx="6496217" cy="1388121"/>
          </a:xfrm>
        </p:spPr>
        <p:txBody>
          <a:bodyPr>
            <a:normAutofit/>
          </a:bodyPr>
          <a:lstStyle/>
          <a:p>
            <a:pPr lvl="0"/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DE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Fachschaftsrat</a:t>
            </a: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Mitgliedschaft</a:t>
            </a:r>
            <a:endParaRPr lang="x-non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366022" y="262254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Kontakt zu Professoren, Betrieben und höheren Semestern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Mitgestaltung der Hochschule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Höhere Stipendien-Chancen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Verbesserung von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Softskills</a:t>
            </a: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Kontakt zu anderen Studiengängen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Gremiensemester</a:t>
            </a:r>
          </a:p>
          <a:p>
            <a:pPr lvl="1" indent="-342900">
              <a:buClr>
                <a:srgbClr val="90C226"/>
              </a:buClr>
              <a:buFont typeface="Wingdings" panose="05000000000000000000" pitchFamily="2" charset="2"/>
              <a:buChar char="Ø"/>
              <a:defRPr/>
            </a:pPr>
            <a:r>
              <a:rPr lang="de-DE" sz="22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Vorträge Prüfungsrecht und Rechte eines Studenten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3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2549944" y="231775"/>
            <a:ext cx="5208587" cy="1387475"/>
          </a:xfrm>
        </p:spPr>
        <p:txBody>
          <a:bodyPr anchor="ctr" anchorCtr="0">
            <a:normAutofit/>
          </a:bodyPr>
          <a:lstStyle/>
          <a:p>
            <a:pPr lvl="0"/>
            <a: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kann mitmachen?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609539" y="2004459"/>
            <a:ext cx="7880597" cy="5054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x-none" sz="2800" dirty="0"/>
              <a:t>Jeder </a:t>
            </a:r>
            <a:r>
              <a:rPr lang="x-none" sz="2800" dirty="0" smtClean="0"/>
              <a:t>Student</a:t>
            </a:r>
            <a:r>
              <a:rPr lang="de-DE" sz="2800" dirty="0" smtClean="0"/>
              <a:t>, jede Studentin</a:t>
            </a:r>
            <a:r>
              <a:rPr lang="x-none" sz="2800" dirty="0" smtClean="0"/>
              <a:t> </a:t>
            </a:r>
            <a:r>
              <a:rPr lang="x-none" sz="2800" dirty="0"/>
              <a:t>der Fakultät </a:t>
            </a:r>
            <a:r>
              <a:rPr lang="de-DE" sz="2800" dirty="0" smtClean="0"/>
              <a:t>Maschinenbau</a:t>
            </a:r>
            <a:r>
              <a:rPr lang="x-none" sz="2800" dirty="0" smtClean="0"/>
              <a:t> der ...</a:t>
            </a:r>
            <a:endParaRPr lang="de-DE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x-none" sz="100" dirty="0"/>
          </a:p>
          <a:p>
            <a:pPr>
              <a:buNone/>
            </a:pPr>
            <a:r>
              <a:rPr lang="x-none" sz="2200" dirty="0" smtClean="0"/>
              <a:t>... </a:t>
            </a:r>
            <a:r>
              <a:rPr lang="x-none" sz="2400" b="1" dirty="0"/>
              <a:t>Motivation und gute Laune mitbringt.</a:t>
            </a:r>
          </a:p>
          <a:p>
            <a:pPr>
              <a:buNone/>
            </a:pPr>
            <a:r>
              <a:rPr lang="x-none" sz="2400" b="1" dirty="0"/>
              <a:t>... sich für die </a:t>
            </a:r>
            <a:r>
              <a:rPr lang="de-DE" sz="2400" b="1" dirty="0"/>
              <a:t>Bedürfnisse seiner Kommilitonen einsetzen möchte</a:t>
            </a:r>
            <a:r>
              <a:rPr lang="x-none" sz="2400" b="1" dirty="0"/>
              <a:t>.</a:t>
            </a:r>
          </a:p>
          <a:p>
            <a:pPr>
              <a:buNone/>
            </a:pPr>
            <a:r>
              <a:rPr lang="x-none" sz="2400" b="1" dirty="0" smtClean="0"/>
              <a:t>... </a:t>
            </a:r>
            <a:r>
              <a:rPr lang="x-none" sz="2400" b="1" dirty="0"/>
              <a:t>seine </a:t>
            </a:r>
            <a:r>
              <a:rPr lang="x-none" sz="2400" b="1" dirty="0" smtClean="0"/>
              <a:t>Softskills verbessern </a:t>
            </a:r>
            <a:r>
              <a:rPr lang="x-none" sz="2400" b="1" dirty="0"/>
              <a:t>will.</a:t>
            </a:r>
          </a:p>
          <a:p>
            <a:pPr>
              <a:buNone/>
            </a:pPr>
            <a:r>
              <a:rPr lang="x-none" sz="2400" b="1" dirty="0" smtClean="0"/>
              <a:t>... </a:t>
            </a:r>
            <a:r>
              <a:rPr lang="de-DE" sz="2400" b="1" dirty="0"/>
              <a:t>L</a:t>
            </a:r>
            <a:r>
              <a:rPr lang="x-none" sz="2400" b="1" dirty="0"/>
              <a:t>ust hat tolle Partys zu organisieren.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None/>
            </a:pPr>
            <a:endParaRPr lang="de-DE" sz="1050" dirty="0" smtClean="0"/>
          </a:p>
          <a:p>
            <a:pPr lvl="1" hangingPunct="0">
              <a:spcBef>
                <a:spcPts val="0"/>
              </a:spcBef>
              <a:spcAft>
                <a:spcPts val="1417"/>
              </a:spcAft>
              <a:buNone/>
            </a:pPr>
            <a:r>
              <a:rPr lang="x-none" sz="3200" dirty="0" smtClean="0"/>
              <a:t>... </a:t>
            </a:r>
            <a:r>
              <a:rPr lang="x-none" sz="3200" dirty="0"/>
              <a:t>etwas verändern möchte!!</a:t>
            </a:r>
            <a:endParaRPr lang="de-DE" sz="3200" dirty="0"/>
          </a:p>
          <a:p>
            <a:pPr lvl="1" hangingPunct="0">
              <a:spcBef>
                <a:spcPts val="0"/>
              </a:spcBef>
              <a:spcAft>
                <a:spcPts val="1417"/>
              </a:spcAft>
              <a:buNone/>
            </a:pPr>
            <a:endParaRPr lang="x-none" sz="3200" dirty="0">
              <a:latin typeface="Arial" pitchFamily="18"/>
              <a:cs typeface="Tahoma" pitchFamily="2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5623" y="231129"/>
            <a:ext cx="5344732" cy="1388121"/>
          </a:xfrm>
        </p:spPr>
        <p:txBody>
          <a:bodyPr anchor="ctr" anchorCtr="0"/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Aktivitäten 16/17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1900642" y="2084015"/>
            <a:ext cx="726911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Exkursion: u. a. AUMA, Heizkraftwerk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Weihnachtsfeier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Semesterangrillen</a:t>
            </a: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Dies Academicus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Aktive Teilnahme an der Hochschulpolitik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de-DE" sz="24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Hochschulfest</a:t>
            </a: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6" y="1851633"/>
            <a:ext cx="1780186" cy="251177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50035"/>
            <a:ext cx="3710752" cy="29096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171" y="4188295"/>
            <a:ext cx="3944454" cy="3499407"/>
          </a:xfrm>
          <a:prstGeom prst="rect">
            <a:avLst/>
          </a:prstGeom>
        </p:spPr>
      </p:pic>
      <p:pic>
        <p:nvPicPr>
          <p:cNvPr id="2052" name="Picture 4" descr="C:\Users\FelixADMIN\Documents\HTW\FSR\FSR\03_Veranstaltungen\ESE\FSR MV Bilder 2013\DSC_01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97" y="2461375"/>
            <a:ext cx="2404817" cy="15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DCIM\100DICAM\DSCI21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16" y="4999570"/>
            <a:ext cx="3413473" cy="256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7849" y="231129"/>
            <a:ext cx="5112105" cy="1388121"/>
          </a:xfrm>
        </p:spPr>
        <p:txBody>
          <a:bodyPr anchor="ctr" anchorCtr="0"/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geht es weiter?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Neue Exkursionen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b="1" dirty="0" smtClean="0"/>
              <a:t>Gläserne Manufaktur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Neue Veranstaltungen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b="1" dirty="0" smtClean="0"/>
              <a:t>Grillen zum Semesterstart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b="1" dirty="0" smtClean="0"/>
              <a:t>Weihnachtsfeier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/>
              <a:t>Wahlen Ende November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7" y="231129"/>
            <a:ext cx="1971017" cy="1388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1323036"/>
            <a:ext cx="4956062" cy="27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te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679</Words>
  <Application>Microsoft Office PowerPoint</Application>
  <PresentationFormat>Benutzerdefiniert</PresentationFormat>
  <Paragraphs>230</Paragraphs>
  <Slides>21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Andale Sans UI</vt:lpstr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Facette</vt:lpstr>
      <vt:lpstr>PowerPoint-Präsentation</vt:lpstr>
      <vt:lpstr>Inhalt Vortrag</vt:lpstr>
      <vt:lpstr>Organigramm  HTW Dresden</vt:lpstr>
      <vt:lpstr>Fakultät Maschinenbau Ansprechpartner</vt:lpstr>
      <vt:lpstr>Der Fachschaftsrat? Was ist denn das?</vt:lpstr>
      <vt:lpstr>Der Fachschaftsrat? Mitgliedschaft</vt:lpstr>
      <vt:lpstr>Wer kann mitmachen?</vt:lpstr>
      <vt:lpstr>Aktivitäten 16/17</vt:lpstr>
      <vt:lpstr>Wie geht es weiter?</vt:lpstr>
      <vt:lpstr>Wir brauchen neue Mitglieder, weil …</vt:lpstr>
      <vt:lpstr>Studienordnung Prüfungsordnung</vt:lpstr>
      <vt:lpstr>Hochschulpolitik</vt:lpstr>
      <vt:lpstr>Hilfreiche Hinweise</vt:lpstr>
      <vt:lpstr>Mensa = E-Meal</vt:lpstr>
      <vt:lpstr>Wo findet Ihr uns?</vt:lpstr>
      <vt:lpstr>Ablauf Montag</vt:lpstr>
      <vt:lpstr>Ablauf Dienstag*  *ja wir wissen, dass es ein Feiertag ist</vt:lpstr>
      <vt:lpstr>Ablauf Dienstag* Abend  *ja wir wissen, dass es ein Feiertag ist</vt:lpstr>
      <vt:lpstr>Fragen? ? ? ?</vt:lpstr>
      <vt:lpstr>Abkürzungsverzeichnis</vt:lpstr>
      <vt:lpstr>Quellen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DONBILBO-MOBILE</dc:creator>
  <cp:lastModifiedBy>madmin</cp:lastModifiedBy>
  <cp:revision>117</cp:revision>
  <dcterms:created xsi:type="dcterms:W3CDTF">2009-04-16T11:32:32Z</dcterms:created>
  <dcterms:modified xsi:type="dcterms:W3CDTF">2017-10-02T06:58:31Z</dcterms:modified>
</cp:coreProperties>
</file>