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71" r:id="rId15"/>
    <p:sldId id="272" r:id="rId16"/>
    <p:sldId id="276" r:id="rId17"/>
    <p:sldId id="279" r:id="rId18"/>
    <p:sldId id="275" r:id="rId19"/>
    <p:sldId id="277" r:id="rId20"/>
    <p:sldId id="278" r:id="rId21"/>
    <p:sldId id="273" r:id="rId22"/>
    <p:sldId id="274" r:id="rId23"/>
    <p:sldId id="27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ra.htw-dresden.de/es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htw-dresden.de/studium/studieninteressierte/erstsemestereinfuehrung-ese-2017.html" TargetMode="External"/><Relationship Id="rId4" Type="http://schemas.openxmlformats.org/officeDocument/2006/relationships/hyperlink" Target="http://www.stura.htw-dresden.de/ese-ablau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97280" y="544286"/>
            <a:ext cx="10058400" cy="3783016"/>
          </a:xfrm>
        </p:spPr>
        <p:txBody>
          <a:bodyPr>
            <a:normAutofit/>
          </a:bodyPr>
          <a:lstStyle/>
          <a:p>
            <a:pPr algn="ctr"/>
            <a:r>
              <a:rPr lang="de-DE" sz="6000" dirty="0"/>
              <a:t>Herzlich Willkommen</a:t>
            </a:r>
            <a:br>
              <a:rPr lang="de-DE" sz="6000" dirty="0"/>
            </a:br>
            <a:r>
              <a:rPr lang="de-DE" sz="5400" dirty="0"/>
              <a:t/>
            </a:r>
            <a:br>
              <a:rPr lang="de-DE" sz="5400" dirty="0"/>
            </a:br>
            <a:r>
              <a:rPr lang="de-DE" sz="5400" dirty="0"/>
              <a:t/>
            </a:r>
            <a:br>
              <a:rPr lang="de-DE" sz="5400" dirty="0"/>
            </a:br>
            <a:r>
              <a:rPr lang="de-DE" sz="5400" dirty="0"/>
              <a:t/>
            </a:r>
            <a:br>
              <a:rPr lang="de-DE" sz="5400" dirty="0"/>
            </a:br>
            <a:endParaRPr lang="de-DE" sz="5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/>
              <a:t>euer </a:t>
            </a:r>
            <a:r>
              <a:rPr lang="de-DE" sz="3600" dirty="0" err="1"/>
              <a:t>Fachschaftsrat</a:t>
            </a:r>
            <a:r>
              <a:rPr lang="de-DE" sz="3600" dirty="0"/>
              <a:t> stellt sich vor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130" y="1456243"/>
            <a:ext cx="2512700" cy="287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1649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wir bisher gemacht haben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163941"/>
          </a:xfrm>
        </p:spPr>
        <p:txBody>
          <a:bodyPr>
            <a:normAutofit fontScale="85000" lnSpcReduction="20000"/>
          </a:bodyPr>
          <a:lstStyle/>
          <a:p>
            <a:r>
              <a:rPr lang="de-DE" sz="2800" dirty="0"/>
              <a:t>Veranstaltungen</a:t>
            </a:r>
          </a:p>
          <a:p>
            <a:pPr lvl="1">
              <a:lnSpc>
                <a:spcPct val="160000"/>
              </a:lnSpc>
            </a:pPr>
            <a:r>
              <a:rPr lang="de-DE" sz="2000" dirty="0"/>
              <a:t>Erstsemestereinführung</a:t>
            </a:r>
          </a:p>
          <a:p>
            <a:pPr lvl="1">
              <a:lnSpc>
                <a:spcPct val="160000"/>
              </a:lnSpc>
            </a:pPr>
            <a:r>
              <a:rPr lang="de-DE" sz="2000" dirty="0"/>
              <a:t>Weihnachtsfeier</a:t>
            </a:r>
          </a:p>
          <a:p>
            <a:pPr lvl="1">
              <a:lnSpc>
                <a:spcPct val="160000"/>
              </a:lnSpc>
            </a:pPr>
            <a:r>
              <a:rPr lang="de-DE" sz="2000" dirty="0"/>
              <a:t>Tanz in den Mai</a:t>
            </a:r>
          </a:p>
          <a:p>
            <a:r>
              <a:rPr lang="de-DE" sz="2800" dirty="0"/>
              <a:t>Organisatorisches</a:t>
            </a:r>
          </a:p>
          <a:p>
            <a:pPr lvl="1">
              <a:lnSpc>
                <a:spcPct val="150000"/>
              </a:lnSpc>
            </a:pPr>
            <a:r>
              <a:rPr lang="de-DE" sz="2000" dirty="0"/>
              <a:t>Sporthalle in </a:t>
            </a:r>
            <a:r>
              <a:rPr lang="de-DE" sz="2000" dirty="0" err="1"/>
              <a:t>Pillnitz</a:t>
            </a:r>
            <a:endParaRPr lang="de-DE" sz="2000" dirty="0"/>
          </a:p>
          <a:p>
            <a:pPr lvl="1">
              <a:lnSpc>
                <a:spcPct val="150000"/>
              </a:lnSpc>
            </a:pPr>
            <a:r>
              <a:rPr lang="de-DE" sz="2000" dirty="0" err="1"/>
              <a:t>FAIRteiler</a:t>
            </a:r>
            <a:r>
              <a:rPr lang="de-DE" sz="2000" dirty="0"/>
              <a:t>-Kühlschrank</a:t>
            </a:r>
          </a:p>
          <a:p>
            <a:pPr lvl="1">
              <a:lnSpc>
                <a:spcPct val="150000"/>
              </a:lnSpc>
            </a:pPr>
            <a:r>
              <a:rPr lang="de-DE" sz="2000" dirty="0"/>
              <a:t>Drucker in </a:t>
            </a:r>
            <a:r>
              <a:rPr lang="de-DE" sz="2000" dirty="0" err="1"/>
              <a:t>Pillnitz</a:t>
            </a:r>
            <a:r>
              <a:rPr lang="de-DE" sz="2000" dirty="0"/>
              <a:t> </a:t>
            </a:r>
          </a:p>
          <a:p>
            <a:pPr lvl="1">
              <a:lnSpc>
                <a:spcPct val="150000"/>
              </a:lnSpc>
            </a:pPr>
            <a:r>
              <a:rPr lang="de-DE" sz="2000" dirty="0"/>
              <a:t>Regelmäßiges Treffen mit dem Dekan</a:t>
            </a:r>
          </a:p>
          <a:p>
            <a:pPr lvl="1">
              <a:lnSpc>
                <a:spcPct val="150000"/>
              </a:lnSpc>
            </a:pPr>
            <a:r>
              <a:rPr lang="de-DE" sz="2000" dirty="0"/>
              <a:t>Büro am Hauptcampus (A110)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4735" y="1845734"/>
            <a:ext cx="3923489" cy="2206963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3625" y="3694338"/>
            <a:ext cx="4125824" cy="257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02105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es weitergeht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Wiederholung aller Veranstaltungen + Ausdenken neuer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Wahlen im November/Dezember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Mehr Exkursionen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Tischtennisplatte in </a:t>
            </a:r>
            <a:r>
              <a:rPr lang="de-DE" sz="2800" dirty="0" err="1"/>
              <a:t>Pillnitz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73478331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 erreicht ihr uns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de-DE" sz="2800" dirty="0"/>
              <a:t>Facebook: 	</a:t>
            </a:r>
            <a:r>
              <a:rPr lang="de-DE" sz="2800" dirty="0" err="1"/>
              <a:t>Fsr</a:t>
            </a:r>
            <a:r>
              <a:rPr lang="de-DE" sz="2800" dirty="0"/>
              <a:t> Landbau/Umwelt/Chemie HTW Dresden					fb.com/</a:t>
            </a:r>
            <a:r>
              <a:rPr lang="de-DE" sz="2800" dirty="0" err="1"/>
              <a:t>fsrlauch</a:t>
            </a:r>
            <a:endParaRPr lang="de-DE" sz="2800" dirty="0"/>
          </a:p>
          <a:p>
            <a:pPr>
              <a:lnSpc>
                <a:spcPct val="150000"/>
              </a:lnSpc>
            </a:pPr>
            <a:r>
              <a:rPr lang="de-DE" sz="2800" dirty="0"/>
              <a:t>Website:	fsrlauch.wordpress.com</a:t>
            </a:r>
          </a:p>
          <a:p>
            <a:pPr>
              <a:lnSpc>
                <a:spcPct val="150000"/>
              </a:lnSpc>
            </a:pPr>
            <a:r>
              <a:rPr lang="de-DE" sz="2800" dirty="0"/>
              <a:t>Büro:		P1 003 (Raum im Erdgeschoss des Seminargebäudes)</a:t>
            </a:r>
          </a:p>
          <a:p>
            <a:pPr marL="0" lvl="8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2200" dirty="0"/>
              <a:t> 		</a:t>
            </a:r>
            <a:r>
              <a:rPr lang="de-DE" sz="2800" dirty="0"/>
              <a:t>A110 (A-Gebäude gegenüber N-Gebäude)</a:t>
            </a:r>
          </a:p>
          <a:p>
            <a:pPr>
              <a:lnSpc>
                <a:spcPct val="150000"/>
              </a:lnSpc>
            </a:pPr>
            <a:r>
              <a:rPr lang="de-DE" sz="2800" dirty="0"/>
              <a:t>Mail:		fsr_luc@stura.htw-dresden.de</a:t>
            </a:r>
            <a:r>
              <a:rPr lang="de-D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2590268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Schlusswort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algn="ctr">
              <a:lnSpc>
                <a:spcPct val="150000"/>
              </a:lnSpc>
            </a:pPr>
            <a:r>
              <a:rPr lang="de-DE" sz="2800" dirty="0"/>
              <a:t>Der FSR funktioniert nur, wenn die Studenten etwas dafür tun!</a:t>
            </a:r>
          </a:p>
          <a:p>
            <a:pPr algn="ctr">
              <a:lnSpc>
                <a:spcPct val="150000"/>
              </a:lnSpc>
            </a:pPr>
            <a:r>
              <a:rPr lang="de-DE" sz="2800" dirty="0"/>
              <a:t>Ihr entscheidet, wie eure Studienzeit verläuft!</a:t>
            </a:r>
          </a:p>
          <a:p>
            <a:pPr algn="ctr">
              <a:lnSpc>
                <a:spcPct val="150000"/>
              </a:lnSpc>
            </a:pPr>
            <a:r>
              <a:rPr lang="de-DE" sz="2800" dirty="0"/>
              <a:t>Nur die Studiengänge und –</a:t>
            </a:r>
            <a:r>
              <a:rPr lang="de-DE" sz="2800" dirty="0" err="1"/>
              <a:t>semester</a:t>
            </a:r>
            <a:r>
              <a:rPr lang="de-DE" sz="2800" dirty="0"/>
              <a:t>, die im FSR vertreten sind, können mitreden!</a:t>
            </a:r>
          </a:p>
        </p:txBody>
      </p:sp>
      <p:sp>
        <p:nvSpPr>
          <p:cNvPr id="4" name="Pfeil nach rechts 3"/>
          <p:cNvSpPr/>
          <p:nvPr/>
        </p:nvSpPr>
        <p:spPr>
          <a:xfrm>
            <a:off x="914400" y="4181814"/>
            <a:ext cx="568410" cy="420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Pfeil nach rechts 4"/>
          <p:cNvSpPr/>
          <p:nvPr/>
        </p:nvSpPr>
        <p:spPr>
          <a:xfrm>
            <a:off x="2191266" y="3328086"/>
            <a:ext cx="568410" cy="420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Pfeil nach rechts 5"/>
          <p:cNvSpPr/>
          <p:nvPr/>
        </p:nvSpPr>
        <p:spPr>
          <a:xfrm>
            <a:off x="914400" y="2494535"/>
            <a:ext cx="568410" cy="420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738754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 geht eure ESE weiter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17613" y="1911350"/>
            <a:ext cx="4233618" cy="4325938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2800" b="1" dirty="0"/>
              <a:t>Heute </a:t>
            </a:r>
            <a:endParaRPr lang="de-DE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Einteilung </a:t>
            </a:r>
            <a:r>
              <a:rPr lang="de-DE" sz="2800" dirty="0" err="1"/>
              <a:t>Mentorengruppen</a:t>
            </a:r>
            <a:endParaRPr lang="de-DE" sz="2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Vortrag </a:t>
            </a:r>
            <a:r>
              <a:rPr lang="de-DE" sz="2800" dirty="0" err="1"/>
              <a:t>StuRa</a:t>
            </a:r>
            <a:r>
              <a:rPr lang="de-DE" sz="2800" dirty="0"/>
              <a:t> &amp; Gremien 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Hochschulrallye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Mensa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Vortrag Prüfungsrecht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Modell United </a:t>
            </a:r>
            <a:r>
              <a:rPr lang="de-DE" sz="2800" dirty="0" err="1"/>
              <a:t>Nations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Freizeit (Grillen, Musik, Spaß,…)</a:t>
            </a: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5999162" y="2017691"/>
            <a:ext cx="5454283" cy="4031417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de-DE" sz="2800" b="1" dirty="0"/>
              <a:t>Morgen</a:t>
            </a:r>
            <a:endParaRPr lang="de-DE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Verschiedene </a:t>
            </a:r>
            <a:r>
              <a:rPr lang="de-DE" sz="2800" dirty="0" err="1"/>
              <a:t>StuRa</a:t>
            </a:r>
            <a:r>
              <a:rPr lang="de-DE" sz="2800" dirty="0"/>
              <a:t>-Vorträge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Mittagessen: versch. </a:t>
            </a:r>
            <a:r>
              <a:rPr lang="de-DE" sz="2800" dirty="0" err="1"/>
              <a:t>Foodtrucks</a:t>
            </a:r>
            <a:endParaRPr lang="de-DE" sz="2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Freizeit (Grillen, Musik, Spaß,…)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Abends: Clubtour ab 20:00 Uhr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/>
              <a:t>Mittwoch</a:t>
            </a:r>
            <a:endParaRPr lang="en-US" sz="2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Verschiedene HTW-Vorträge</a:t>
            </a:r>
            <a:endParaRPr lang="en-US" sz="2800" dirty="0"/>
          </a:p>
          <a:p>
            <a:pPr>
              <a:lnSpc>
                <a:spcPct val="100000"/>
              </a:lnSpc>
              <a:buFont typeface="Arial" panose="020F0502020204030204" pitchFamily="34" charset="0"/>
              <a:buChar char=" "/>
            </a:pPr>
            <a:endParaRPr lang="de-DE" sz="2800" dirty="0"/>
          </a:p>
          <a:p>
            <a:pPr>
              <a:lnSpc>
                <a:spcPct val="100000"/>
              </a:lnSpc>
              <a:buFont typeface="Arial" panose="020F0502020204030204" pitchFamily="34" charset="0"/>
              <a:buChar char=" 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 marL="0" indent="0">
              <a:lnSpc>
                <a:spcPct val="150000"/>
              </a:lnSpc>
              <a:buNone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37357050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 geht eure ESE weiter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7909" y="1911049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dirty="0"/>
          </a:p>
          <a:p>
            <a:pPr marL="0">
              <a:buNone/>
            </a:pPr>
            <a:r>
              <a:rPr lang="de-DE" sz="2800" b="1" dirty="0"/>
              <a:t>Donnerstag</a:t>
            </a:r>
            <a:endParaRPr lang="en-US" sz="2800" dirty="0"/>
          </a:p>
          <a:p>
            <a:pPr marL="548640" indent="-457200">
              <a:buFont typeface="Wingdings" panose="05000000000000000000" pitchFamily="2" charset="2"/>
              <a:buChar char="Ø"/>
            </a:pPr>
            <a:r>
              <a:rPr lang="de-DE" sz="2800" dirty="0" smtClean="0"/>
              <a:t>feierliche Immatrikulation</a:t>
            </a:r>
            <a:endParaRPr lang="en-US" sz="2800" dirty="0"/>
          </a:p>
          <a:p>
            <a:pPr marL="548640" indent="-4572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2800" dirty="0" smtClean="0"/>
              <a:t>Abends </a:t>
            </a:r>
            <a:r>
              <a:rPr lang="de-DE" sz="2800" dirty="0"/>
              <a:t>Neustadt (20:00 Uhr, Albertplatz)</a:t>
            </a:r>
          </a:p>
          <a:p>
            <a:pPr indent="9525">
              <a:lnSpc>
                <a:spcPct val="100000"/>
              </a:lnSpc>
              <a:buChar char="•"/>
            </a:pPr>
            <a:endParaRPr lang="de-DE" sz="28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/>
              <a:t>Freitag</a:t>
            </a:r>
            <a:endParaRPr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2800" dirty="0"/>
              <a:t> </a:t>
            </a:r>
            <a:r>
              <a:rPr lang="de-DE" sz="2800" dirty="0" smtClean="0"/>
              <a:t> Stadtrallye </a:t>
            </a:r>
            <a:r>
              <a:rPr lang="de-DE" sz="2800" dirty="0"/>
              <a:t>(Treff 11:30 Uhr vor der Mensa Reichenbachstraße)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2800" dirty="0"/>
              <a:t>  </a:t>
            </a:r>
            <a:r>
              <a:rPr lang="de-DE" sz="2800" dirty="0" smtClean="0"/>
              <a:t>Danach </a:t>
            </a:r>
            <a:r>
              <a:rPr lang="de-DE" sz="2800" dirty="0"/>
              <a:t>Semesterparty in Pillnitz mit Campusführung</a:t>
            </a:r>
          </a:p>
        </p:txBody>
      </p:sp>
    </p:spTree>
    <p:extLst>
      <p:ext uri="{BB962C8B-B14F-4D97-AF65-F5344CB8AC3E}">
        <p14:creationId xmlns:p14="http://schemas.microsoft.com/office/powerpoint/2010/main" val="1522764802"/>
      </p:ext>
    </p:extLst>
  </p:cSld>
  <p:clrMapOvr>
    <a:masterClrMapping/>
  </p:clrMapOvr>
  <p:transition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ESE-Infos unter...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7909" y="1911049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de-DE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8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dirty="0"/>
              <a:t> </a:t>
            </a:r>
          </a:p>
        </p:txBody>
      </p:sp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982" y="1951226"/>
            <a:ext cx="4247366" cy="423949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709137" y="2286000"/>
            <a:ext cx="5709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www.stura.htw-dresden.de/ese</a:t>
            </a:r>
            <a:endParaRPr lang="en-US" dirty="0" smtClean="0"/>
          </a:p>
          <a:p>
            <a:endParaRPr lang="de-DE" dirty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www.stura.htw-dresden.de/ese-ablauf</a:t>
            </a:r>
            <a:endParaRPr lang="en-US" dirty="0" smtClean="0"/>
          </a:p>
          <a:p>
            <a:endParaRPr lang="de-DE" dirty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www.htw-dresden.de/studium/studieninteressierte/erstsemestereinfuehrung-ese-2017.html</a:t>
            </a:r>
            <a:endParaRPr lang="en-US" dirty="0" smtClean="0"/>
          </a:p>
          <a:p>
            <a:endParaRPr lang="de-DE" dirty="0"/>
          </a:p>
          <a:p>
            <a:r>
              <a:rPr lang="de-DE" dirty="0" smtClean="0">
                <a:sym typeface="Wingdings" panose="05000000000000000000" pitchFamily="2" charset="2"/>
              </a:rPr>
              <a:t> Die Links erscheinen auf der Facebook-Seite von FSR </a:t>
            </a:r>
            <a:r>
              <a:rPr lang="de-DE" dirty="0" err="1" smtClean="0">
                <a:sym typeface="Wingdings" panose="05000000000000000000" pitchFamily="2" charset="2"/>
              </a:rPr>
              <a:t>LaUCh</a:t>
            </a:r>
            <a:r>
              <a:rPr lang="de-DE" dirty="0" smtClean="0">
                <a:sym typeface="Wingdings" panose="05000000000000000000" pitchFamily="2" charset="2"/>
              </a:rPr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93648"/>
      </p:ext>
    </p:extLst>
  </p:cSld>
  <p:clrMapOvr>
    <a:masterClrMapping/>
  </p:clrMapOvr>
  <p:transition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de-DE" dirty="0" smtClean="0"/>
              <a:t>solltet </a:t>
            </a:r>
            <a:r>
              <a:rPr lang="de-DE" dirty="0"/>
              <a:t>ihr noch zur ESE wissen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1969" y="1887904"/>
            <a:ext cx="10058400" cy="4468049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 smtClean="0"/>
              <a:t>Vorbereitete Facebook-Gruppen</a:t>
            </a:r>
            <a:endParaRPr lang="de-DE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HTW Dresden </a:t>
            </a:r>
            <a:r>
              <a:rPr lang="en-US" sz="2800" dirty="0" err="1" smtClean="0"/>
              <a:t>Agrarwirtschaft</a:t>
            </a:r>
            <a:r>
              <a:rPr lang="en-US" sz="2800" dirty="0" smtClean="0"/>
              <a:t> 2017 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HTW </a:t>
            </a:r>
            <a:r>
              <a:rPr lang="en-US" sz="2800" dirty="0" smtClean="0"/>
              <a:t>Dresden </a:t>
            </a:r>
            <a:r>
              <a:rPr lang="en-US" sz="2800" dirty="0" err="1" smtClean="0"/>
              <a:t>Chemieingenieurwesen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/>
              <a:t>2017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HTW </a:t>
            </a:r>
            <a:r>
              <a:rPr lang="en-US" sz="2800" dirty="0" smtClean="0"/>
              <a:t>Dresden </a:t>
            </a:r>
            <a:r>
              <a:rPr lang="en-US" sz="2800" dirty="0" err="1" smtClean="0"/>
              <a:t>Gartenbau</a:t>
            </a:r>
            <a:r>
              <a:rPr lang="en-US" sz="2800" dirty="0" smtClean="0"/>
              <a:t> 2017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HTW </a:t>
            </a:r>
            <a:r>
              <a:rPr lang="en-US" sz="2800" dirty="0" smtClean="0"/>
              <a:t>Dresden </a:t>
            </a:r>
            <a:r>
              <a:rPr lang="en-US" sz="2800" dirty="0" err="1" smtClean="0"/>
              <a:t>Umweltmonitoring</a:t>
            </a:r>
            <a:r>
              <a:rPr lang="en-US" sz="2800" dirty="0" smtClean="0"/>
              <a:t> 2017 </a:t>
            </a: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796381043"/>
      </p:ext>
    </p:extLst>
  </p:cSld>
  <p:clrMapOvr>
    <a:masterClrMapping/>
  </p:clrMapOvr>
  <p:transition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de-DE" dirty="0" smtClean="0"/>
              <a:t>solltet </a:t>
            </a:r>
            <a:r>
              <a:rPr lang="de-DE" dirty="0"/>
              <a:t>ihr noch zur ESE wissen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7138" y="1911350"/>
            <a:ext cx="10058400" cy="4468049"/>
          </a:xfrm>
        </p:spPr>
        <p:txBody>
          <a:bodyPr vert="horz" lIns="0" tIns="45720" rIns="0" bIns="45720" rtlCol="0" anchor="t">
            <a:normAutofit fontScale="62500" lnSpcReduction="2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/>
              <a:t>Mensa am Montag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Mensakarte an einem der beiden Servicepoints im Foyer der Mensa für 5 Euro Pfand kaufen und mit Geld aufladen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Danach essen gehen --&gt; dieses System spart enorm Zeit</a:t>
            </a:r>
          </a:p>
          <a:p>
            <a:pPr>
              <a:lnSpc>
                <a:spcPct val="150000"/>
              </a:lnSpc>
              <a:buFont typeface="Arial" panose="020F0502020204030204" pitchFamily="34" charset="0"/>
              <a:buChar char=" "/>
            </a:pPr>
            <a:r>
              <a:rPr lang="de-DE" sz="2800" dirty="0"/>
              <a:t> Essen gibt es im 2 OG.  und in der Asia-Theke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/>
              <a:t>Studentenclubtour am Dienstag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 smtClean="0"/>
              <a:t> Stempelkarten </a:t>
            </a:r>
            <a:r>
              <a:rPr lang="de-DE" sz="2800" dirty="0"/>
              <a:t>für ein Freigetränk in den Ersti-Beuteln --&gt; bitte zur Clubtour mitbringen</a:t>
            </a:r>
            <a:endParaRPr lang="de-DE" sz="28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 smtClean="0"/>
              <a:t> Start </a:t>
            </a:r>
            <a:r>
              <a:rPr lang="de-DE" sz="2800" dirty="0"/>
              <a:t>ab 20:00 Uhr im Wirtschaftshof</a:t>
            </a:r>
          </a:p>
          <a:p>
            <a:pPr marL="0" indent="0">
              <a:lnSpc>
                <a:spcPct val="150000"/>
              </a:lnSpc>
              <a:buNone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</p:txBody>
      </p:sp>
      <p:pic>
        <p:nvPicPr>
          <p:cNvPr id="4" name="Grafik 4" descr="Bargeldlos zahlen mit der MensaCard Emea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289" y="3276600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46297"/>
      </p:ext>
    </p:extLst>
  </p:cSld>
  <p:clrMapOvr>
    <a:masterClrMapping/>
  </p:clrMapOvr>
  <p:transition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</a:t>
            </a:r>
            <a:r>
              <a:rPr lang="de-DE" dirty="0" smtClean="0"/>
              <a:t>solltet </a:t>
            </a:r>
            <a:r>
              <a:rPr lang="de-DE" dirty="0"/>
              <a:t>ihr noch zur ESE wissen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7138" y="1911350"/>
            <a:ext cx="10058400" cy="4468049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/>
              <a:t>Zugang zur HTW am Dienstag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Wegen Feiertag sind nicht alle Eingänge offen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Zugang nur über Haupteingang und Wirtschaftshof (Z-Gebäude)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 err="1"/>
              <a:t>Interessiertengrillen</a:t>
            </a:r>
            <a:r>
              <a:rPr lang="de-DE" sz="2800" b="1" dirty="0"/>
              <a:t> am 17.10.2017 am A-Gebäude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Für Leute, die interessiert an der Gremienarbeit sind</a:t>
            </a:r>
            <a:endParaRPr lang="de-DE" sz="28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Uhrzeit wird nach der ESE bekannt gegeben über Webseite und Facebook-Seite des </a:t>
            </a:r>
            <a:r>
              <a:rPr lang="de-DE" sz="2800" dirty="0" smtClean="0"/>
              <a:t>StuRa</a:t>
            </a:r>
            <a:endParaRPr lang="de-DE" sz="2800" dirty="0"/>
          </a:p>
          <a:p>
            <a:pPr marL="0" indent="0">
              <a:lnSpc>
                <a:spcPct val="150000"/>
              </a:lnSpc>
              <a:buNone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298225361"/>
      </p:ext>
    </p:extLst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wir hingehören – an der HTW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de-DE" sz="2800" dirty="0"/>
          </a:p>
          <a:p>
            <a:pPr algn="ctr"/>
            <a:endParaRPr lang="de-DE" sz="2800" dirty="0"/>
          </a:p>
          <a:p>
            <a:pPr algn="ctr"/>
            <a:endParaRPr lang="de-DE" sz="28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341" y="1845734"/>
            <a:ext cx="6634278" cy="4426277"/>
          </a:xfrm>
          <a:prstGeom prst="rect">
            <a:avLst/>
          </a:prstGeom>
        </p:spPr>
      </p:pic>
      <p:sp>
        <p:nvSpPr>
          <p:cNvPr id="11" name="Pfeil nach rechts 10"/>
          <p:cNvSpPr/>
          <p:nvPr/>
        </p:nvSpPr>
        <p:spPr>
          <a:xfrm>
            <a:off x="4082603" y="4404575"/>
            <a:ext cx="837127" cy="5924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rechts 11"/>
          <p:cNvSpPr/>
          <p:nvPr/>
        </p:nvSpPr>
        <p:spPr>
          <a:xfrm rot="10800000">
            <a:off x="7458526" y="4404575"/>
            <a:ext cx="837127" cy="5924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048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Laborkittel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7138" y="1911350"/>
            <a:ext cx="10058400" cy="4468049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de-DE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 smtClean="0"/>
              <a:t>Chemieingenieurwesen</a:t>
            </a:r>
            <a:endParaRPr lang="de-DE" sz="28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</a:t>
            </a:r>
            <a:r>
              <a:rPr lang="de-DE" sz="2800" dirty="0" smtClean="0"/>
              <a:t>unbestellte Kittel am Donnerstag,  05.10.2017, 12:30 – 13:30 Uhr, A 110</a:t>
            </a: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</a:t>
            </a:r>
            <a:r>
              <a:rPr lang="de-DE" sz="2800" dirty="0" smtClean="0"/>
              <a:t>bestellte Kittel am Dienstag, 10.10.2017, ab 15:00 Uhr, A110</a:t>
            </a:r>
            <a:endParaRPr lang="de-DE" sz="2800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800" b="1" dirty="0" err="1" smtClean="0"/>
              <a:t>Umweltmonitoring</a:t>
            </a:r>
            <a:r>
              <a:rPr lang="de-DE" sz="2800" b="1" dirty="0" smtClean="0"/>
              <a:t>, Agrarwirtschaft, Gartenbau</a:t>
            </a:r>
            <a:endParaRPr lang="de-DE" sz="28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</a:t>
            </a:r>
            <a:r>
              <a:rPr lang="de-DE" sz="2800" dirty="0" smtClean="0"/>
              <a:t>Einschreiblisten in den Lehrveranstaltungen in der ersten Semesterwoche</a:t>
            </a:r>
            <a:endParaRPr lang="de-DE" sz="28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 </a:t>
            </a:r>
            <a:r>
              <a:rPr lang="de-DE" sz="2800" dirty="0" smtClean="0"/>
              <a:t>Möglichkeit der Rückverkaufs an den FSR </a:t>
            </a:r>
            <a:r>
              <a:rPr lang="de-DE" sz="2800" dirty="0" err="1" smtClean="0"/>
              <a:t>LaUCh</a:t>
            </a:r>
            <a:endParaRPr lang="de-DE" sz="2800" dirty="0"/>
          </a:p>
          <a:p>
            <a:pPr marL="0" indent="0">
              <a:lnSpc>
                <a:spcPct val="150000"/>
              </a:lnSpc>
              <a:buNone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236400471"/>
      </p:ext>
    </p:extLst>
  </p:cSld>
  <p:clrMapOvr>
    <a:masterClrMapping/>
  </p:clrMapOvr>
  <p:transition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Mentoring - Chemieingenieurwesen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1300" dirty="0"/>
          </a:p>
          <a:p>
            <a:pPr marL="0" indent="0">
              <a:buNone/>
            </a:pPr>
            <a:endParaRPr lang="de-DE" sz="1800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440311"/>
              </p:ext>
            </p:extLst>
          </p:nvPr>
        </p:nvGraphicFramePr>
        <p:xfrm>
          <a:off x="1197431" y="1845734"/>
          <a:ext cx="9958252" cy="4449686"/>
        </p:xfrm>
        <a:graphic>
          <a:graphicData uri="http://schemas.openxmlformats.org/drawingml/2006/table">
            <a:tbl>
              <a:tblPr/>
              <a:tblGrid>
                <a:gridCol w="239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48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448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88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4487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4487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073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54487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54487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C1</a:t>
                      </a:r>
                      <a:r>
                        <a:rPr lang="de-DE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Stephanie, Josef, Markus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C2 Valeria, Clemens, Thanh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C3 Lisa, Tristan, Moritz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Anger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Karl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Schütze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Felix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Kind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André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Bockel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Lukas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Schwabsky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Amir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Koschmieder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Leonie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Böhme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Christian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Siegle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Julia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Kranz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Josef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Crizeli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Michelle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Tränkler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Maximilian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Lange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Fabian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Fiedler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Tobias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Ulbricht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Christoph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Lindecke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Leopold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Graf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Julia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Walther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Jannik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Pauline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Habel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Ingmar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Zenker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Alexander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Marx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Lucie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Hauffe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Maurice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Brückner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Müller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Yannic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Hippe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Luisa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Bulla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Benedikt-Christoph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Reul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William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Hübner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Andreas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Egelkraut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Martin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Ringel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Paul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Köhler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Aglaia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Göhler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Melissa Jane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Rothe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Thomas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Kranz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Daniel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Gürtler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Janine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Schindler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Katja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Kühnel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Luca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Hanefeld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Schulz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Lindau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Annabelle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Hebenstreit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Julius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Steigler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Laura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Lischner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Theresa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Hippauf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Vsivcev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Dmitrij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Michel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Elisabeth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Holland-Nell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Simon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Zeder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Michél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-André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Otto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Jens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Katzer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Fabian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Zimmermann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Jeremy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34194">
                <a:tc>
                  <a:txBody>
                    <a:bodyPr/>
                    <a:lstStyle/>
                    <a:p>
                      <a:pPr algn="l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Ritter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684841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Mentoring – AW, GB, UM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1097280" y="1965476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 fontScale="70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P1:	Felix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 und Michelle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</a:t>
            </a:r>
          </a:p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P2:	Albrecht (</a:t>
            </a:r>
            <a:r>
              <a:rPr lang="de-DE" sz="2800" b="1" dirty="0">
                <a:solidFill>
                  <a:srgbClr val="00B050"/>
                </a:solidFill>
              </a:rPr>
              <a:t>GB</a:t>
            </a:r>
            <a:r>
              <a:rPr lang="de-DE" sz="2800" b="1" dirty="0"/>
              <a:t>) und Jakob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</a:t>
            </a:r>
          </a:p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P3:	Friedemann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 und Antje L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</a:t>
            </a:r>
          </a:p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P4:	Antje K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 und Luise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</a:t>
            </a:r>
          </a:p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P5:	Sophie M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 und Viktor (</a:t>
            </a:r>
            <a:r>
              <a:rPr lang="de-DE" sz="2800" b="1" dirty="0">
                <a:solidFill>
                  <a:srgbClr val="00B050"/>
                </a:solidFill>
              </a:rPr>
              <a:t>GB</a:t>
            </a:r>
            <a:r>
              <a:rPr lang="de-DE" sz="2800" b="1" dirty="0"/>
              <a:t>)</a:t>
            </a:r>
          </a:p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P6:	Eva (</a:t>
            </a:r>
            <a:r>
              <a:rPr lang="de-DE" sz="2800" b="1" dirty="0">
                <a:solidFill>
                  <a:srgbClr val="00B050"/>
                </a:solidFill>
              </a:rPr>
              <a:t>GB</a:t>
            </a:r>
            <a:r>
              <a:rPr lang="de-DE" sz="2800" b="1" dirty="0"/>
              <a:t>) und Tina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</a:t>
            </a:r>
          </a:p>
          <a:p>
            <a:pPr marL="0" indent="0">
              <a:lnSpc>
                <a:spcPct val="150000"/>
              </a:lnSpc>
              <a:buFont typeface="Calibri" panose="020F0502020204030204" pitchFamily="34" charset="0"/>
              <a:buNone/>
              <a:tabLst>
                <a:tab pos="533400" algn="l"/>
              </a:tabLst>
            </a:pPr>
            <a:r>
              <a:rPr lang="de-DE" sz="2800" b="1" dirty="0"/>
              <a:t>P7:	Heidi (</a:t>
            </a:r>
            <a:r>
              <a:rPr lang="de-DE" sz="2800" b="1" dirty="0">
                <a:solidFill>
                  <a:srgbClr val="FFC000"/>
                </a:solidFill>
              </a:rPr>
              <a:t>AW</a:t>
            </a:r>
            <a:r>
              <a:rPr lang="de-DE" sz="2800" b="1" dirty="0"/>
              <a:t>) und Sophie H (</a:t>
            </a:r>
            <a:r>
              <a:rPr lang="de-DE" sz="2800" b="1" dirty="0">
                <a:solidFill>
                  <a:srgbClr val="0070C0"/>
                </a:solidFill>
              </a:rPr>
              <a:t>UM</a:t>
            </a:r>
            <a:r>
              <a:rPr lang="de-DE" sz="28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4969396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dirty="0"/>
              <a:t>Vielen Dank für Eure Aufmerksamkeit!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092" y="893933"/>
            <a:ext cx="2884775" cy="329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41037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wir hingehören – an der Fakultät</a:t>
            </a:r>
          </a:p>
        </p:txBody>
      </p:sp>
      <p:grpSp>
        <p:nvGrpSpPr>
          <p:cNvPr id="13" name="Gruppieren 12"/>
          <p:cNvGrpSpPr/>
          <p:nvPr/>
        </p:nvGrpSpPr>
        <p:grpSpPr>
          <a:xfrm>
            <a:off x="1098752" y="2032844"/>
            <a:ext cx="10056928" cy="3897288"/>
            <a:chOff x="1097280" y="1847493"/>
            <a:chExt cx="10056928" cy="3897288"/>
          </a:xfrm>
        </p:grpSpPr>
        <p:sp>
          <p:nvSpPr>
            <p:cNvPr id="14" name="Freihandform 13"/>
            <p:cNvSpPr/>
            <p:nvPr/>
          </p:nvSpPr>
          <p:spPr>
            <a:xfrm>
              <a:off x="1098117" y="1847493"/>
              <a:ext cx="10056091" cy="1225674"/>
            </a:xfrm>
            <a:custGeom>
              <a:avLst/>
              <a:gdLst>
                <a:gd name="connsiteX0" fmla="*/ 0 w 10056091"/>
                <a:gd name="connsiteY0" fmla="*/ 122567 h 1225674"/>
                <a:gd name="connsiteX1" fmla="*/ 122567 w 10056091"/>
                <a:gd name="connsiteY1" fmla="*/ 0 h 1225674"/>
                <a:gd name="connsiteX2" fmla="*/ 9933524 w 10056091"/>
                <a:gd name="connsiteY2" fmla="*/ 0 h 1225674"/>
                <a:gd name="connsiteX3" fmla="*/ 10056091 w 10056091"/>
                <a:gd name="connsiteY3" fmla="*/ 122567 h 1225674"/>
                <a:gd name="connsiteX4" fmla="*/ 10056091 w 10056091"/>
                <a:gd name="connsiteY4" fmla="*/ 1103107 h 1225674"/>
                <a:gd name="connsiteX5" fmla="*/ 9933524 w 10056091"/>
                <a:gd name="connsiteY5" fmla="*/ 1225674 h 1225674"/>
                <a:gd name="connsiteX6" fmla="*/ 122567 w 10056091"/>
                <a:gd name="connsiteY6" fmla="*/ 1225674 h 1225674"/>
                <a:gd name="connsiteX7" fmla="*/ 0 w 10056091"/>
                <a:gd name="connsiteY7" fmla="*/ 1103107 h 1225674"/>
                <a:gd name="connsiteX8" fmla="*/ 0 w 10056091"/>
                <a:gd name="connsiteY8" fmla="*/ 122567 h 12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56091" h="1225674">
                  <a:moveTo>
                    <a:pt x="0" y="122567"/>
                  </a:moveTo>
                  <a:cubicBezTo>
                    <a:pt x="0" y="54875"/>
                    <a:pt x="54875" y="0"/>
                    <a:pt x="122567" y="0"/>
                  </a:cubicBezTo>
                  <a:lnTo>
                    <a:pt x="9933524" y="0"/>
                  </a:lnTo>
                  <a:cubicBezTo>
                    <a:pt x="10001216" y="0"/>
                    <a:pt x="10056091" y="54875"/>
                    <a:pt x="10056091" y="122567"/>
                  </a:cubicBezTo>
                  <a:lnTo>
                    <a:pt x="10056091" y="1103107"/>
                  </a:lnTo>
                  <a:cubicBezTo>
                    <a:pt x="10056091" y="1170799"/>
                    <a:pt x="10001216" y="1225674"/>
                    <a:pt x="9933524" y="1225674"/>
                  </a:cubicBezTo>
                  <a:lnTo>
                    <a:pt x="122567" y="1225674"/>
                  </a:lnTo>
                  <a:cubicBezTo>
                    <a:pt x="54875" y="1225674"/>
                    <a:pt x="0" y="1170799"/>
                    <a:pt x="0" y="1103107"/>
                  </a:cubicBezTo>
                  <a:lnTo>
                    <a:pt x="0" y="12256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829" tIns="237829" rIns="237829" bIns="237829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5300" kern="1200" dirty="0"/>
                <a:t>Die Fakultät </a:t>
              </a:r>
              <a:r>
                <a:rPr lang="de-DE" sz="5300" kern="1200" dirty="0" err="1"/>
                <a:t>LaUCh</a:t>
              </a:r>
              <a:endParaRPr lang="de-DE" sz="5300" kern="1200" dirty="0"/>
            </a:p>
          </p:txBody>
        </p:sp>
        <p:sp>
          <p:nvSpPr>
            <p:cNvPr id="15" name="Freihandform 14"/>
            <p:cNvSpPr/>
            <p:nvPr/>
          </p:nvSpPr>
          <p:spPr>
            <a:xfrm>
              <a:off x="1097280" y="3183300"/>
              <a:ext cx="5104340" cy="1225674"/>
            </a:xfrm>
            <a:custGeom>
              <a:avLst/>
              <a:gdLst>
                <a:gd name="connsiteX0" fmla="*/ 0 w 6568950"/>
                <a:gd name="connsiteY0" fmla="*/ 122567 h 1225674"/>
                <a:gd name="connsiteX1" fmla="*/ 122567 w 6568950"/>
                <a:gd name="connsiteY1" fmla="*/ 0 h 1225674"/>
                <a:gd name="connsiteX2" fmla="*/ 6446383 w 6568950"/>
                <a:gd name="connsiteY2" fmla="*/ 0 h 1225674"/>
                <a:gd name="connsiteX3" fmla="*/ 6568950 w 6568950"/>
                <a:gd name="connsiteY3" fmla="*/ 122567 h 1225674"/>
                <a:gd name="connsiteX4" fmla="*/ 6568950 w 6568950"/>
                <a:gd name="connsiteY4" fmla="*/ 1103107 h 1225674"/>
                <a:gd name="connsiteX5" fmla="*/ 6446383 w 6568950"/>
                <a:gd name="connsiteY5" fmla="*/ 1225674 h 1225674"/>
                <a:gd name="connsiteX6" fmla="*/ 122567 w 6568950"/>
                <a:gd name="connsiteY6" fmla="*/ 1225674 h 1225674"/>
                <a:gd name="connsiteX7" fmla="*/ 0 w 6568950"/>
                <a:gd name="connsiteY7" fmla="*/ 1103107 h 1225674"/>
                <a:gd name="connsiteX8" fmla="*/ 0 w 6568950"/>
                <a:gd name="connsiteY8" fmla="*/ 122567 h 12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68950" h="1225674">
                  <a:moveTo>
                    <a:pt x="0" y="122567"/>
                  </a:moveTo>
                  <a:cubicBezTo>
                    <a:pt x="0" y="54875"/>
                    <a:pt x="54875" y="0"/>
                    <a:pt x="122567" y="0"/>
                  </a:cubicBezTo>
                  <a:lnTo>
                    <a:pt x="6446383" y="0"/>
                  </a:lnTo>
                  <a:cubicBezTo>
                    <a:pt x="6514075" y="0"/>
                    <a:pt x="6568950" y="54875"/>
                    <a:pt x="6568950" y="122567"/>
                  </a:cubicBezTo>
                  <a:lnTo>
                    <a:pt x="6568950" y="1103107"/>
                  </a:lnTo>
                  <a:cubicBezTo>
                    <a:pt x="6568950" y="1170799"/>
                    <a:pt x="6514075" y="1225674"/>
                    <a:pt x="6446383" y="1225674"/>
                  </a:cubicBezTo>
                  <a:lnTo>
                    <a:pt x="122567" y="1225674"/>
                  </a:lnTo>
                  <a:cubicBezTo>
                    <a:pt x="54875" y="1225674"/>
                    <a:pt x="0" y="1170799"/>
                    <a:pt x="0" y="1103107"/>
                  </a:cubicBezTo>
                  <a:lnTo>
                    <a:pt x="0" y="12256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829" tIns="237829" rIns="237829" bIns="237829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5300" kern="1200" dirty="0"/>
                <a:t>Personal</a:t>
              </a:r>
            </a:p>
          </p:txBody>
        </p:sp>
        <p:sp>
          <p:nvSpPr>
            <p:cNvPr id="16" name="Freihandform 15"/>
            <p:cNvSpPr/>
            <p:nvPr/>
          </p:nvSpPr>
          <p:spPr>
            <a:xfrm>
              <a:off x="1098116" y="4519107"/>
              <a:ext cx="3216919" cy="1225674"/>
            </a:xfrm>
            <a:custGeom>
              <a:avLst/>
              <a:gdLst>
                <a:gd name="connsiteX0" fmla="*/ 0 w 3216919"/>
                <a:gd name="connsiteY0" fmla="*/ 122567 h 1225674"/>
                <a:gd name="connsiteX1" fmla="*/ 122567 w 3216919"/>
                <a:gd name="connsiteY1" fmla="*/ 0 h 1225674"/>
                <a:gd name="connsiteX2" fmla="*/ 3094352 w 3216919"/>
                <a:gd name="connsiteY2" fmla="*/ 0 h 1225674"/>
                <a:gd name="connsiteX3" fmla="*/ 3216919 w 3216919"/>
                <a:gd name="connsiteY3" fmla="*/ 122567 h 1225674"/>
                <a:gd name="connsiteX4" fmla="*/ 3216919 w 3216919"/>
                <a:gd name="connsiteY4" fmla="*/ 1103107 h 1225674"/>
                <a:gd name="connsiteX5" fmla="*/ 3094352 w 3216919"/>
                <a:gd name="connsiteY5" fmla="*/ 1225674 h 1225674"/>
                <a:gd name="connsiteX6" fmla="*/ 122567 w 3216919"/>
                <a:gd name="connsiteY6" fmla="*/ 1225674 h 1225674"/>
                <a:gd name="connsiteX7" fmla="*/ 0 w 3216919"/>
                <a:gd name="connsiteY7" fmla="*/ 1103107 h 1225674"/>
                <a:gd name="connsiteX8" fmla="*/ 0 w 3216919"/>
                <a:gd name="connsiteY8" fmla="*/ 122567 h 12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6919" h="1225674">
                  <a:moveTo>
                    <a:pt x="0" y="122567"/>
                  </a:moveTo>
                  <a:cubicBezTo>
                    <a:pt x="0" y="54875"/>
                    <a:pt x="54875" y="0"/>
                    <a:pt x="122567" y="0"/>
                  </a:cubicBezTo>
                  <a:lnTo>
                    <a:pt x="3094352" y="0"/>
                  </a:lnTo>
                  <a:cubicBezTo>
                    <a:pt x="3162044" y="0"/>
                    <a:pt x="3216919" y="54875"/>
                    <a:pt x="3216919" y="122567"/>
                  </a:cubicBezTo>
                  <a:lnTo>
                    <a:pt x="3216919" y="1103107"/>
                  </a:lnTo>
                  <a:cubicBezTo>
                    <a:pt x="3216919" y="1170799"/>
                    <a:pt x="3162044" y="1225674"/>
                    <a:pt x="3094352" y="1225674"/>
                  </a:cubicBezTo>
                  <a:lnTo>
                    <a:pt x="122567" y="1225674"/>
                  </a:lnTo>
                  <a:cubicBezTo>
                    <a:pt x="54875" y="1225674"/>
                    <a:pt x="0" y="1170799"/>
                    <a:pt x="0" y="1103107"/>
                  </a:cubicBezTo>
                  <a:lnTo>
                    <a:pt x="0" y="12256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829" tIns="237829" rIns="237829" bIns="237829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5300" kern="1200" dirty="0"/>
                <a:t>Dekanat</a:t>
              </a:r>
            </a:p>
          </p:txBody>
        </p:sp>
        <p:sp>
          <p:nvSpPr>
            <p:cNvPr id="17" name="Freihandform 16"/>
            <p:cNvSpPr/>
            <p:nvPr/>
          </p:nvSpPr>
          <p:spPr>
            <a:xfrm>
              <a:off x="4450147" y="4519107"/>
              <a:ext cx="3487141" cy="1225674"/>
            </a:xfrm>
            <a:custGeom>
              <a:avLst/>
              <a:gdLst>
                <a:gd name="connsiteX0" fmla="*/ 0 w 3216919"/>
                <a:gd name="connsiteY0" fmla="*/ 122567 h 1225674"/>
                <a:gd name="connsiteX1" fmla="*/ 122567 w 3216919"/>
                <a:gd name="connsiteY1" fmla="*/ 0 h 1225674"/>
                <a:gd name="connsiteX2" fmla="*/ 3094352 w 3216919"/>
                <a:gd name="connsiteY2" fmla="*/ 0 h 1225674"/>
                <a:gd name="connsiteX3" fmla="*/ 3216919 w 3216919"/>
                <a:gd name="connsiteY3" fmla="*/ 122567 h 1225674"/>
                <a:gd name="connsiteX4" fmla="*/ 3216919 w 3216919"/>
                <a:gd name="connsiteY4" fmla="*/ 1103107 h 1225674"/>
                <a:gd name="connsiteX5" fmla="*/ 3094352 w 3216919"/>
                <a:gd name="connsiteY5" fmla="*/ 1225674 h 1225674"/>
                <a:gd name="connsiteX6" fmla="*/ 122567 w 3216919"/>
                <a:gd name="connsiteY6" fmla="*/ 1225674 h 1225674"/>
                <a:gd name="connsiteX7" fmla="*/ 0 w 3216919"/>
                <a:gd name="connsiteY7" fmla="*/ 1103107 h 1225674"/>
                <a:gd name="connsiteX8" fmla="*/ 0 w 3216919"/>
                <a:gd name="connsiteY8" fmla="*/ 122567 h 12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6919" h="1225674">
                  <a:moveTo>
                    <a:pt x="0" y="122567"/>
                  </a:moveTo>
                  <a:cubicBezTo>
                    <a:pt x="0" y="54875"/>
                    <a:pt x="54875" y="0"/>
                    <a:pt x="122567" y="0"/>
                  </a:cubicBezTo>
                  <a:lnTo>
                    <a:pt x="3094352" y="0"/>
                  </a:lnTo>
                  <a:cubicBezTo>
                    <a:pt x="3162044" y="0"/>
                    <a:pt x="3216919" y="54875"/>
                    <a:pt x="3216919" y="122567"/>
                  </a:cubicBezTo>
                  <a:lnTo>
                    <a:pt x="3216919" y="1103107"/>
                  </a:lnTo>
                  <a:cubicBezTo>
                    <a:pt x="3216919" y="1170799"/>
                    <a:pt x="3162044" y="1225674"/>
                    <a:pt x="3094352" y="1225674"/>
                  </a:cubicBezTo>
                  <a:lnTo>
                    <a:pt x="122567" y="1225674"/>
                  </a:lnTo>
                  <a:cubicBezTo>
                    <a:pt x="54875" y="1225674"/>
                    <a:pt x="0" y="1170799"/>
                    <a:pt x="0" y="1103107"/>
                  </a:cubicBezTo>
                  <a:lnTo>
                    <a:pt x="0" y="12256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829" tIns="237829" rIns="237829" bIns="237829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4800" dirty="0"/>
                <a:t>Fakultätsrat</a:t>
              </a:r>
              <a:endParaRPr lang="de-DE" sz="4800" kern="1200" dirty="0"/>
            </a:p>
          </p:txBody>
        </p:sp>
        <p:sp>
          <p:nvSpPr>
            <p:cNvPr id="18" name="Freihandform 17"/>
            <p:cNvSpPr/>
            <p:nvPr/>
          </p:nvSpPr>
          <p:spPr>
            <a:xfrm>
              <a:off x="6337544" y="3183301"/>
              <a:ext cx="4816663" cy="1225674"/>
            </a:xfrm>
            <a:custGeom>
              <a:avLst/>
              <a:gdLst>
                <a:gd name="connsiteX0" fmla="*/ 0 w 3216919"/>
                <a:gd name="connsiteY0" fmla="*/ 122567 h 1225674"/>
                <a:gd name="connsiteX1" fmla="*/ 122567 w 3216919"/>
                <a:gd name="connsiteY1" fmla="*/ 0 h 1225674"/>
                <a:gd name="connsiteX2" fmla="*/ 3094352 w 3216919"/>
                <a:gd name="connsiteY2" fmla="*/ 0 h 1225674"/>
                <a:gd name="connsiteX3" fmla="*/ 3216919 w 3216919"/>
                <a:gd name="connsiteY3" fmla="*/ 122567 h 1225674"/>
                <a:gd name="connsiteX4" fmla="*/ 3216919 w 3216919"/>
                <a:gd name="connsiteY4" fmla="*/ 1103107 h 1225674"/>
                <a:gd name="connsiteX5" fmla="*/ 3094352 w 3216919"/>
                <a:gd name="connsiteY5" fmla="*/ 1225674 h 1225674"/>
                <a:gd name="connsiteX6" fmla="*/ 122567 w 3216919"/>
                <a:gd name="connsiteY6" fmla="*/ 1225674 h 1225674"/>
                <a:gd name="connsiteX7" fmla="*/ 0 w 3216919"/>
                <a:gd name="connsiteY7" fmla="*/ 1103107 h 1225674"/>
                <a:gd name="connsiteX8" fmla="*/ 0 w 3216919"/>
                <a:gd name="connsiteY8" fmla="*/ 122567 h 12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6919" h="1225674">
                  <a:moveTo>
                    <a:pt x="0" y="122567"/>
                  </a:moveTo>
                  <a:cubicBezTo>
                    <a:pt x="0" y="54875"/>
                    <a:pt x="54875" y="0"/>
                    <a:pt x="122567" y="0"/>
                  </a:cubicBezTo>
                  <a:lnTo>
                    <a:pt x="3094352" y="0"/>
                  </a:lnTo>
                  <a:cubicBezTo>
                    <a:pt x="3162044" y="0"/>
                    <a:pt x="3216919" y="54875"/>
                    <a:pt x="3216919" y="122567"/>
                  </a:cubicBezTo>
                  <a:lnTo>
                    <a:pt x="3216919" y="1103107"/>
                  </a:lnTo>
                  <a:cubicBezTo>
                    <a:pt x="3216919" y="1170799"/>
                    <a:pt x="3162044" y="1225674"/>
                    <a:pt x="3094352" y="1225674"/>
                  </a:cubicBezTo>
                  <a:lnTo>
                    <a:pt x="122567" y="1225674"/>
                  </a:lnTo>
                  <a:cubicBezTo>
                    <a:pt x="54875" y="1225674"/>
                    <a:pt x="0" y="1170799"/>
                    <a:pt x="0" y="1103107"/>
                  </a:cubicBezTo>
                  <a:lnTo>
                    <a:pt x="0" y="12256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829" tIns="237829" rIns="237829" bIns="237829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5300" kern="1200" dirty="0"/>
                <a:t>Studenten</a:t>
              </a:r>
            </a:p>
          </p:txBody>
        </p:sp>
        <p:sp>
          <p:nvSpPr>
            <p:cNvPr id="19" name="Freihandform 18"/>
            <p:cNvSpPr/>
            <p:nvPr/>
          </p:nvSpPr>
          <p:spPr>
            <a:xfrm>
              <a:off x="8072400" y="4519107"/>
              <a:ext cx="3081808" cy="1225674"/>
            </a:xfrm>
            <a:custGeom>
              <a:avLst/>
              <a:gdLst>
                <a:gd name="connsiteX0" fmla="*/ 0 w 3216919"/>
                <a:gd name="connsiteY0" fmla="*/ 122567 h 1225674"/>
                <a:gd name="connsiteX1" fmla="*/ 122567 w 3216919"/>
                <a:gd name="connsiteY1" fmla="*/ 0 h 1225674"/>
                <a:gd name="connsiteX2" fmla="*/ 3094352 w 3216919"/>
                <a:gd name="connsiteY2" fmla="*/ 0 h 1225674"/>
                <a:gd name="connsiteX3" fmla="*/ 3216919 w 3216919"/>
                <a:gd name="connsiteY3" fmla="*/ 122567 h 1225674"/>
                <a:gd name="connsiteX4" fmla="*/ 3216919 w 3216919"/>
                <a:gd name="connsiteY4" fmla="*/ 1103107 h 1225674"/>
                <a:gd name="connsiteX5" fmla="*/ 3094352 w 3216919"/>
                <a:gd name="connsiteY5" fmla="*/ 1225674 h 1225674"/>
                <a:gd name="connsiteX6" fmla="*/ 122567 w 3216919"/>
                <a:gd name="connsiteY6" fmla="*/ 1225674 h 1225674"/>
                <a:gd name="connsiteX7" fmla="*/ 0 w 3216919"/>
                <a:gd name="connsiteY7" fmla="*/ 1103107 h 1225674"/>
                <a:gd name="connsiteX8" fmla="*/ 0 w 3216919"/>
                <a:gd name="connsiteY8" fmla="*/ 122567 h 12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6919" h="1225674">
                  <a:moveTo>
                    <a:pt x="0" y="122567"/>
                  </a:moveTo>
                  <a:cubicBezTo>
                    <a:pt x="0" y="54875"/>
                    <a:pt x="54875" y="0"/>
                    <a:pt x="122567" y="0"/>
                  </a:cubicBezTo>
                  <a:lnTo>
                    <a:pt x="3094352" y="0"/>
                  </a:lnTo>
                  <a:cubicBezTo>
                    <a:pt x="3162044" y="0"/>
                    <a:pt x="3216919" y="54875"/>
                    <a:pt x="3216919" y="122567"/>
                  </a:cubicBezTo>
                  <a:lnTo>
                    <a:pt x="3216919" y="1103107"/>
                  </a:lnTo>
                  <a:cubicBezTo>
                    <a:pt x="3216919" y="1170799"/>
                    <a:pt x="3162044" y="1225674"/>
                    <a:pt x="3094352" y="1225674"/>
                  </a:cubicBezTo>
                  <a:lnTo>
                    <a:pt x="122567" y="1225674"/>
                  </a:lnTo>
                  <a:cubicBezTo>
                    <a:pt x="54875" y="1225674"/>
                    <a:pt x="0" y="1170799"/>
                    <a:pt x="0" y="1103107"/>
                  </a:cubicBezTo>
                  <a:lnTo>
                    <a:pt x="0" y="12256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829" tIns="237829" rIns="237829" bIns="237829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5300" kern="1200" dirty="0">
                  <a:solidFill>
                    <a:srgbClr val="FF0000"/>
                  </a:solidFill>
                </a:rPr>
                <a:t>FSR</a:t>
              </a:r>
            </a:p>
          </p:txBody>
        </p:sp>
      </p:grpSp>
      <p:sp>
        <p:nvSpPr>
          <p:cNvPr id="20" name="Pfeil nach unten 19"/>
          <p:cNvSpPr/>
          <p:nvPr/>
        </p:nvSpPr>
        <p:spPr>
          <a:xfrm>
            <a:off x="8747347" y="4284868"/>
            <a:ext cx="1727474" cy="72904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Pfeil nach unten 21"/>
          <p:cNvSpPr/>
          <p:nvPr/>
        </p:nvSpPr>
        <p:spPr>
          <a:xfrm rot="2643482">
            <a:off x="6685734" y="4212422"/>
            <a:ext cx="385984" cy="778855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2899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Warum der FSR anders ist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de-DE" dirty="0"/>
          </a:p>
          <a:p>
            <a:pPr algn="ctr">
              <a:lnSpc>
                <a:spcPct val="100000"/>
              </a:lnSpc>
            </a:pPr>
            <a:r>
              <a:rPr lang="de-DE" sz="2800" dirty="0"/>
              <a:t>Wir kennen die Fakultät und das Studium</a:t>
            </a:r>
          </a:p>
          <a:p>
            <a:pPr algn="ctr">
              <a:lnSpc>
                <a:spcPct val="100000"/>
              </a:lnSpc>
            </a:pPr>
            <a:r>
              <a:rPr lang="de-DE" sz="2800" dirty="0"/>
              <a:t>Wir bestehen zu 100% aus Studenten</a:t>
            </a:r>
          </a:p>
          <a:p>
            <a:pPr algn="ctr">
              <a:lnSpc>
                <a:spcPct val="100000"/>
              </a:lnSpc>
            </a:pPr>
            <a:r>
              <a:rPr lang="de-DE" sz="2800" dirty="0"/>
              <a:t>Wir sind </a:t>
            </a:r>
            <a:r>
              <a:rPr lang="de-DE" sz="2800" u="sng" dirty="0"/>
              <a:t>unkompliziert</a:t>
            </a:r>
            <a:r>
              <a:rPr lang="de-DE" sz="2800" dirty="0"/>
              <a:t> und einfach erreichbar</a:t>
            </a:r>
          </a:p>
          <a:p>
            <a:pPr algn="ctr">
              <a:lnSpc>
                <a:spcPct val="100000"/>
              </a:lnSpc>
            </a:pPr>
            <a:endParaRPr lang="de-DE" sz="2800" dirty="0"/>
          </a:p>
          <a:p>
            <a:pPr algn="ctr">
              <a:lnSpc>
                <a:spcPct val="100000"/>
              </a:lnSpc>
            </a:pPr>
            <a:r>
              <a:rPr lang="de-DE" sz="3200" dirty="0"/>
              <a:t>Euer direktester Ansprechpartner</a:t>
            </a:r>
          </a:p>
        </p:txBody>
      </p:sp>
      <p:sp>
        <p:nvSpPr>
          <p:cNvPr id="4" name="Pfeil nach rechts 3"/>
          <p:cNvSpPr/>
          <p:nvPr/>
        </p:nvSpPr>
        <p:spPr>
          <a:xfrm>
            <a:off x="2755557" y="4831492"/>
            <a:ext cx="568410" cy="420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Pfeil nach rechts 4"/>
          <p:cNvSpPr/>
          <p:nvPr/>
        </p:nvSpPr>
        <p:spPr>
          <a:xfrm rot="10800000">
            <a:off x="8993248" y="4831492"/>
            <a:ext cx="642551" cy="420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705600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der FSR funktioniert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Ende November/Anfang Dezember jeden Jahres sind Wahlen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Es werden 10 stimmberechtigte Mitglieder gewählt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Zusätzlich kann es beliebig viele beratende Mitglieder geben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Ämter (Sprecher, Kassenwart, etc.) werden intern verteilt</a:t>
            </a:r>
          </a:p>
        </p:txBody>
      </p:sp>
    </p:spTree>
    <p:extLst>
      <p:ext uri="{BB962C8B-B14F-4D97-AF65-F5344CB8AC3E}">
        <p14:creationId xmlns:p14="http://schemas.microsoft.com/office/powerpoint/2010/main" val="143318443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der FSR macht – mit den Studenten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Beratung (Studienablauf, Ordnungen)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Exkursionen nach Möglichkeit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Veranstaltungen (Partys, Grillen, Fahrten)</a:t>
            </a:r>
          </a:p>
        </p:txBody>
      </p:sp>
    </p:spTree>
    <p:extLst>
      <p:ext uri="{BB962C8B-B14F-4D97-AF65-F5344CB8AC3E}">
        <p14:creationId xmlns:p14="http://schemas.microsoft.com/office/powerpoint/2010/main" val="125653548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der FSR macht – nach außen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Vertretung in der Fakultät – </a:t>
            </a:r>
            <a:r>
              <a:rPr lang="de-DE" sz="2800" u="sng" dirty="0"/>
              <a:t>im Prinzip eure einzige!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800" dirty="0"/>
              <a:t> Vermittlung an andere Anlaufstellen (insbesondere </a:t>
            </a:r>
            <a:r>
              <a:rPr lang="de-DE" sz="2800" dirty="0" err="1"/>
              <a:t>StuRa</a:t>
            </a:r>
            <a:r>
              <a:rPr lang="de-DE" sz="2800" dirty="0"/>
              <a:t>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567634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Wer mitmachen kann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/>
          </a:p>
          <a:p>
            <a:pPr marL="201168" lvl="1" indent="0">
              <a:buNone/>
            </a:pPr>
            <a:r>
              <a:rPr lang="de-DE" sz="2200" dirty="0"/>
              <a:t>	</a:t>
            </a:r>
            <a:r>
              <a:rPr lang="de-DE" sz="2400" dirty="0"/>
              <a:t>Kurz gesagt: Alle!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Mitmachen sollte, wer…</a:t>
            </a:r>
          </a:p>
          <a:p>
            <a:r>
              <a:rPr lang="de-DE" sz="2400" dirty="0"/>
              <a:t>… das Studium und die Fakultät weiterentwickeln will.</a:t>
            </a:r>
          </a:p>
          <a:p>
            <a:r>
              <a:rPr lang="de-DE" sz="2400" dirty="0"/>
              <a:t>… Kontakt und Erfahrungsaustausch mit höheren Semestern sucht.</a:t>
            </a:r>
          </a:p>
          <a:p>
            <a:r>
              <a:rPr lang="de-DE" sz="2400" dirty="0"/>
              <a:t>… tolle Veranstaltungen für seine Mitstudenten organisieren kann und will.</a:t>
            </a:r>
          </a:p>
          <a:p>
            <a:r>
              <a:rPr lang="de-DE" sz="2400" dirty="0"/>
              <a:t>… Motivation und gute Laune mitbringt ;) </a:t>
            </a:r>
          </a:p>
          <a:p>
            <a:endParaRPr lang="de-DE" dirty="0"/>
          </a:p>
        </p:txBody>
      </p:sp>
      <p:sp>
        <p:nvSpPr>
          <p:cNvPr id="4" name="Pfeil nach rechts 3"/>
          <p:cNvSpPr/>
          <p:nvPr/>
        </p:nvSpPr>
        <p:spPr>
          <a:xfrm>
            <a:off x="1260389" y="2137719"/>
            <a:ext cx="691979" cy="4448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06324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man davon sonst noch hat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600" dirty="0"/>
              <a:t> Gremiensemester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600" dirty="0"/>
              <a:t> Gute Kontakte zum Personal der Fakultät (u.a. auch die Professoren)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de-DE" sz="2600" dirty="0"/>
              <a:t> Vermerkbar auf Abschlusszeugnis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361433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Rückblick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534</Words>
  <Application>Microsoft Office PowerPoint</Application>
  <PresentationFormat>Benutzerdefiniert</PresentationFormat>
  <Paragraphs>290</Paragraphs>
  <Slides>23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Rückblick</vt:lpstr>
      <vt:lpstr>Herzlich Willkommen    </vt:lpstr>
      <vt:lpstr>Wo wir hingehören – an der HTW</vt:lpstr>
      <vt:lpstr>Wo wir hingehören – an der Fakultät</vt:lpstr>
      <vt:lpstr>Warum der FSR anders ist</vt:lpstr>
      <vt:lpstr>Wie der FSR funktioniert</vt:lpstr>
      <vt:lpstr>Was der FSR macht – mit den Studenten</vt:lpstr>
      <vt:lpstr>Was der FSR macht – nach außen</vt:lpstr>
      <vt:lpstr>Wer mitmachen kann</vt:lpstr>
      <vt:lpstr>Was man davon sonst noch hat</vt:lpstr>
      <vt:lpstr>Was wir bisher gemacht haben</vt:lpstr>
      <vt:lpstr>Wie es weitergeht</vt:lpstr>
      <vt:lpstr>So erreicht ihr uns</vt:lpstr>
      <vt:lpstr>Schlusswort</vt:lpstr>
      <vt:lpstr>So geht eure ESE weiter</vt:lpstr>
      <vt:lpstr>So geht eure ESE weiter</vt:lpstr>
      <vt:lpstr>ESE-Infos unter...</vt:lpstr>
      <vt:lpstr>Das solltet ihr noch zur ESE wissen</vt:lpstr>
      <vt:lpstr>Das solltet ihr noch zur ESE wissen</vt:lpstr>
      <vt:lpstr>Das solltet ihr noch zur ESE wissen</vt:lpstr>
      <vt:lpstr>Laborkittel</vt:lpstr>
      <vt:lpstr>Mentoring - Chemieingenieurwesen</vt:lpstr>
      <vt:lpstr>Mentoring – AW, GB, UM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</dc:title>
  <dc:creator>ms519214</dc:creator>
  <cp:lastModifiedBy>Meins</cp:lastModifiedBy>
  <cp:revision>213</cp:revision>
  <dcterms:created xsi:type="dcterms:W3CDTF">2016-09-20T10:41:59Z</dcterms:created>
  <dcterms:modified xsi:type="dcterms:W3CDTF">2017-10-01T20:16:49Z</dcterms:modified>
</cp:coreProperties>
</file>