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notesMasterIdLst>
    <p:notesMasterId r:id="rId21"/>
  </p:notesMasterIdLst>
  <p:handoutMasterIdLst>
    <p:handoutMasterId r:id="rId22"/>
  </p:handoutMasterIdLst>
  <p:sldIdLst>
    <p:sldId id="256" r:id="rId2"/>
    <p:sldId id="257" r:id="rId3"/>
    <p:sldId id="258" r:id="rId4"/>
    <p:sldId id="265" r:id="rId5"/>
    <p:sldId id="263" r:id="rId6"/>
    <p:sldId id="268" r:id="rId7"/>
    <p:sldId id="283" r:id="rId8"/>
    <p:sldId id="272" r:id="rId9"/>
    <p:sldId id="271" r:id="rId10"/>
    <p:sldId id="280" r:id="rId11"/>
    <p:sldId id="269" r:id="rId12"/>
    <p:sldId id="267" r:id="rId13"/>
    <p:sldId id="266" r:id="rId14"/>
    <p:sldId id="274" r:id="rId15"/>
    <p:sldId id="273" r:id="rId16"/>
    <p:sldId id="275" r:id="rId17"/>
    <p:sldId id="277" r:id="rId18"/>
    <p:sldId id="282" r:id="rId19"/>
    <p:sldId id="278" r:id="rId20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FF"/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658" autoAdjust="0"/>
    <p:restoredTop sz="94660"/>
  </p:normalViewPr>
  <p:slideViewPr>
    <p:cSldViewPr>
      <p:cViewPr varScale="1">
        <p:scale>
          <a:sx n="110" d="100"/>
          <a:sy n="110" d="100"/>
        </p:scale>
        <p:origin x="1758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2556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08D6BD2-F867-419A-BC71-59583560E9AF}" type="doc">
      <dgm:prSet loTypeId="urn:microsoft.com/office/officeart/2005/8/layout/arrow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E932091E-C2A0-4AAF-BBE0-3CE89DFB9C98}">
      <dgm:prSet phldrT="[Text]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de-DE" b="1" dirty="0" smtClean="0"/>
            <a:t>gerade Woche dienstags ab 15.00 Uhr</a:t>
          </a:r>
          <a:endParaRPr lang="de-DE" b="1" dirty="0"/>
        </a:p>
      </dgm:t>
    </dgm:pt>
    <dgm:pt modelId="{1E0C6B1F-E2D6-4468-BE7D-1096E553EA14}" type="parTrans" cxnId="{8E34557B-87C6-4396-9268-26EFF5A800D0}">
      <dgm:prSet/>
      <dgm:spPr/>
      <dgm:t>
        <a:bodyPr/>
        <a:lstStyle/>
        <a:p>
          <a:endParaRPr lang="de-DE"/>
        </a:p>
      </dgm:t>
    </dgm:pt>
    <dgm:pt modelId="{23355563-0767-4172-B655-5119FCF3981C}" type="sibTrans" cxnId="{8E34557B-87C6-4396-9268-26EFF5A800D0}">
      <dgm:prSet/>
      <dgm:spPr/>
      <dgm:t>
        <a:bodyPr/>
        <a:lstStyle/>
        <a:p>
          <a:endParaRPr lang="de-DE"/>
        </a:p>
      </dgm:t>
    </dgm:pt>
    <dgm:pt modelId="{11B65A87-2277-4C13-AEF3-A39AF2072EA0}">
      <dgm:prSet phldrT="[Text]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de-DE" b="1" dirty="0" smtClean="0"/>
            <a:t>ungerade Woche dienstags ab 18.00 Uhr</a:t>
          </a:r>
          <a:endParaRPr lang="de-DE" b="1" dirty="0"/>
        </a:p>
      </dgm:t>
    </dgm:pt>
    <dgm:pt modelId="{A6B812BF-8131-4682-9FD2-FD4F64949B54}" type="parTrans" cxnId="{55F2513C-A0EC-46F5-9A34-752325BDB22F}">
      <dgm:prSet/>
      <dgm:spPr/>
      <dgm:t>
        <a:bodyPr/>
        <a:lstStyle/>
        <a:p>
          <a:endParaRPr lang="de-DE"/>
        </a:p>
      </dgm:t>
    </dgm:pt>
    <dgm:pt modelId="{FE759491-B6C5-43BB-9249-05102F3F3B06}" type="sibTrans" cxnId="{55F2513C-A0EC-46F5-9A34-752325BDB22F}">
      <dgm:prSet/>
      <dgm:spPr/>
      <dgm:t>
        <a:bodyPr/>
        <a:lstStyle/>
        <a:p>
          <a:endParaRPr lang="de-DE"/>
        </a:p>
      </dgm:t>
    </dgm:pt>
    <dgm:pt modelId="{0E2E5AE7-BC6F-4C0B-8E26-0E80B7FF32D3}" type="pres">
      <dgm:prSet presAssocID="{C08D6BD2-F867-419A-BC71-59583560E9AF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5C9990A7-09D1-4CB0-BF32-C0B17FA691F3}" type="pres">
      <dgm:prSet presAssocID="{E932091E-C2A0-4AAF-BBE0-3CE89DFB9C98}" presName="arrow" presStyleLbl="node1" presStyleIdx="0" presStyleCnt="2" custRadScaleRad="110478" custRadScaleInc="-10497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18298C8B-10D4-4ACF-878C-D3A64ADFD96A}" type="pres">
      <dgm:prSet presAssocID="{11B65A87-2277-4C13-AEF3-A39AF2072EA0}" presName="arrow" presStyleLbl="node1" presStyleIdx="1" presStyleCnt="2" custRadScaleRad="98580" custRadScaleInc="-1820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C50914D8-0FCB-43FA-9074-AA2704C81A44}" type="presOf" srcId="{C08D6BD2-F867-419A-BC71-59583560E9AF}" destId="{0E2E5AE7-BC6F-4C0B-8E26-0E80B7FF32D3}" srcOrd="0" destOrd="0" presId="urn:microsoft.com/office/officeart/2005/8/layout/arrow1"/>
    <dgm:cxn modelId="{55F2513C-A0EC-46F5-9A34-752325BDB22F}" srcId="{C08D6BD2-F867-419A-BC71-59583560E9AF}" destId="{11B65A87-2277-4C13-AEF3-A39AF2072EA0}" srcOrd="1" destOrd="0" parTransId="{A6B812BF-8131-4682-9FD2-FD4F64949B54}" sibTransId="{FE759491-B6C5-43BB-9249-05102F3F3B06}"/>
    <dgm:cxn modelId="{8E34557B-87C6-4396-9268-26EFF5A800D0}" srcId="{C08D6BD2-F867-419A-BC71-59583560E9AF}" destId="{E932091E-C2A0-4AAF-BBE0-3CE89DFB9C98}" srcOrd="0" destOrd="0" parTransId="{1E0C6B1F-E2D6-4468-BE7D-1096E553EA14}" sibTransId="{23355563-0767-4172-B655-5119FCF3981C}"/>
    <dgm:cxn modelId="{8586494F-3120-49A9-81FD-6B0C86D1193C}" type="presOf" srcId="{11B65A87-2277-4C13-AEF3-A39AF2072EA0}" destId="{18298C8B-10D4-4ACF-878C-D3A64ADFD96A}" srcOrd="0" destOrd="0" presId="urn:microsoft.com/office/officeart/2005/8/layout/arrow1"/>
    <dgm:cxn modelId="{738B7752-69B1-4767-A80A-8F0512CD9CA5}" type="presOf" srcId="{E932091E-C2A0-4AAF-BBE0-3CE89DFB9C98}" destId="{5C9990A7-09D1-4CB0-BF32-C0B17FA691F3}" srcOrd="0" destOrd="0" presId="urn:microsoft.com/office/officeart/2005/8/layout/arrow1"/>
    <dgm:cxn modelId="{85BCCD96-1D52-4B5C-B1EA-D7AD6DB3CC9F}" type="presParOf" srcId="{0E2E5AE7-BC6F-4C0B-8E26-0E80B7FF32D3}" destId="{5C9990A7-09D1-4CB0-BF32-C0B17FA691F3}" srcOrd="0" destOrd="0" presId="urn:microsoft.com/office/officeart/2005/8/layout/arrow1"/>
    <dgm:cxn modelId="{565D9ADA-2923-453E-BB42-C72D016B0A1A}" type="presParOf" srcId="{0E2E5AE7-BC6F-4C0B-8E26-0E80B7FF32D3}" destId="{18298C8B-10D4-4ACF-878C-D3A64ADFD96A}" srcOrd="1" destOrd="0" presId="urn:microsoft.com/office/officeart/2005/8/layout/arrow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9990A7-09D1-4CB0-BF32-C0B17FA691F3}">
      <dsp:nvSpPr>
        <dsp:cNvPr id="0" name=""/>
        <dsp:cNvSpPr/>
      </dsp:nvSpPr>
      <dsp:spPr>
        <a:xfrm rot="16200000">
          <a:off x="0" y="1060842"/>
          <a:ext cx="2490774" cy="2490774"/>
        </a:xfrm>
        <a:prstGeom prst="upArrow">
          <a:avLst>
            <a:gd name="adj1" fmla="val 50000"/>
            <a:gd name="adj2" fmla="val 35000"/>
          </a:avLst>
        </a:prstGeom>
        <a:solidFill>
          <a:schemeClr val="accent4">
            <a:lumMod val="5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800" b="1" kern="1200" dirty="0" smtClean="0"/>
            <a:t>gerade Woche dienstags ab 15.00 Uhr</a:t>
          </a:r>
          <a:endParaRPr lang="de-DE" sz="1800" b="1" kern="1200" dirty="0"/>
        </a:p>
      </dsp:txBody>
      <dsp:txXfrm rot="5400000">
        <a:off x="435885" y="1683535"/>
        <a:ext cx="2054889" cy="1245387"/>
      </dsp:txXfrm>
    </dsp:sp>
    <dsp:sp modelId="{18298C8B-10D4-4ACF-878C-D3A64ADFD96A}">
      <dsp:nvSpPr>
        <dsp:cNvPr id="0" name=""/>
        <dsp:cNvSpPr/>
      </dsp:nvSpPr>
      <dsp:spPr>
        <a:xfrm rot="5400000">
          <a:off x="2719245" y="493391"/>
          <a:ext cx="2490774" cy="2490774"/>
        </a:xfrm>
        <a:prstGeom prst="upArrow">
          <a:avLst>
            <a:gd name="adj1" fmla="val 50000"/>
            <a:gd name="adj2" fmla="val 35000"/>
          </a:avLst>
        </a:prstGeom>
        <a:solidFill>
          <a:schemeClr val="accent4">
            <a:lumMod val="5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800" b="1" kern="1200" dirty="0" smtClean="0"/>
            <a:t>ungerade Woche dienstags ab 18.00 Uhr</a:t>
          </a:r>
          <a:endParaRPr lang="de-DE" sz="1800" b="1" kern="1200" dirty="0"/>
        </a:p>
      </dsp:txBody>
      <dsp:txXfrm rot="-5400000">
        <a:off x="2719245" y="1116085"/>
        <a:ext cx="2054889" cy="12453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1">
  <dgm:title val=""/>
  <dgm:desc val=""/>
  <dgm:catLst>
    <dgm:cat type="relationship" pri="7000"/>
    <dgm:cat type="process" pri="3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0.1"/>
          <dgm:constr type="diam" refType="w" refFor="ch" refPtType="node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"/>
        </dgm:constrLst>
      </dgm:if>
      <dgm:if name="Name13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15"/>
        </dgm:constrLst>
      </dgm:if>
      <dgm:if name="Name14" axis="ch" ptType="node" func="cnt" op="equ" val="10">
        <dgm:constrLst>
          <dgm:constr type="primFontSz" for="ch" ptType="node" op="lte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else name="Name1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35"/>
        </dgm:constrLst>
      </dgm:else>
    </dgm:choose>
    <dgm:ruleLst/>
    <dgm:forEach name="Name16" axis="ch" ptType="node">
      <dgm:layoutNode name="arrow">
        <dgm:varLst>
          <dgm:bulletEnabled val="1"/>
        </dgm:varLst>
        <dgm:alg type="tx"/>
        <dgm:shape xmlns:r="http://schemas.openxmlformats.org/officeDocument/2006/relationships" type="up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C1B75C-F8C7-4698-8AE5-B7A8B9DFC72D}" type="datetimeFigureOut">
              <a:rPr lang="de-DE" smtClean="0"/>
              <a:pPr/>
              <a:t>03.10.2016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45AFE0-11E4-4D9E-9C69-133BC5F43457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403419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0DC1A-193F-44EC-A0CB-F542C7F2DC52}" type="datetimeFigureOut">
              <a:rPr lang="de-DE" smtClean="0"/>
              <a:pPr/>
              <a:t>03.10.2016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3A4B41-E012-4AAC-A1EC-21A62305F63F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509998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C.K. fängt</a:t>
            </a:r>
            <a:r>
              <a:rPr lang="de-DE" baseline="0" dirty="0" smtClean="0"/>
              <a:t> an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A4B41-E012-4AAC-A1EC-21A62305F63F}" type="slidenum">
              <a:rPr lang="de-DE" smtClean="0"/>
              <a:pPr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0551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A4B41-E012-4AAC-A1EC-21A62305F63F}" type="slidenum">
              <a:rPr lang="de-DE" smtClean="0"/>
              <a:pPr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605887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A4B41-E012-4AAC-A1EC-21A62305F63F}" type="slidenum">
              <a:rPr lang="de-DE" smtClean="0"/>
              <a:pPr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328952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A4B41-E012-4AAC-A1EC-21A62305F63F}" type="slidenum">
              <a:rPr lang="de-DE" smtClean="0"/>
              <a:pPr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863655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A4B41-E012-4AAC-A1EC-21A62305F63F}" type="slidenum">
              <a:rPr lang="de-DE" smtClean="0"/>
              <a:pPr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64991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 err="1" smtClean="0"/>
              <a:t>Erstitüten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A4B41-E012-4AAC-A1EC-21A62305F63F}" type="slidenum">
              <a:rPr lang="de-DE" smtClean="0"/>
              <a:pPr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56045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375D2-D397-4495-93DA-2A39CE9144C4}" type="datetimeFigureOut">
              <a:rPr lang="de-DE" smtClean="0"/>
              <a:pPr/>
              <a:t>03.10.2016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E3289-51AA-4BC5-A912-0AF9BFE51B94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375D2-D397-4495-93DA-2A39CE9144C4}" type="datetimeFigureOut">
              <a:rPr lang="de-DE" smtClean="0"/>
              <a:pPr/>
              <a:t>03.10.2016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E3289-51AA-4BC5-A912-0AF9BFE51B94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375D2-D397-4495-93DA-2A39CE9144C4}" type="datetimeFigureOut">
              <a:rPr lang="de-DE" smtClean="0"/>
              <a:pPr/>
              <a:t>03.10.2016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E3289-51AA-4BC5-A912-0AF9BFE51B94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375D2-D397-4495-93DA-2A39CE9144C4}" type="datetimeFigureOut">
              <a:rPr lang="de-DE" smtClean="0"/>
              <a:pPr/>
              <a:t>03.10.2016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E3289-51AA-4BC5-A912-0AF9BFE51B94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375D2-D397-4495-93DA-2A39CE9144C4}" type="datetimeFigureOut">
              <a:rPr lang="de-DE" smtClean="0"/>
              <a:pPr/>
              <a:t>03.10.2016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E3289-51AA-4BC5-A912-0AF9BFE51B94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375D2-D397-4495-93DA-2A39CE9144C4}" type="datetimeFigureOut">
              <a:rPr lang="de-DE" smtClean="0"/>
              <a:pPr/>
              <a:t>03.10.2016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E3289-51AA-4BC5-A912-0AF9BFE51B94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de-DE" smtClean="0"/>
              <a:t>Textmasterformat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375D2-D397-4495-93DA-2A39CE9144C4}" type="datetimeFigureOut">
              <a:rPr lang="de-DE" smtClean="0"/>
              <a:pPr/>
              <a:t>03.10.2016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E3289-51AA-4BC5-A912-0AF9BFE51B94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375D2-D397-4495-93DA-2A39CE9144C4}" type="datetimeFigureOut">
              <a:rPr lang="de-DE" smtClean="0"/>
              <a:pPr/>
              <a:t>03.10.2016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E3289-51AA-4BC5-A912-0AF9BFE51B94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375D2-D397-4495-93DA-2A39CE9144C4}" type="datetimeFigureOut">
              <a:rPr lang="de-DE" smtClean="0"/>
              <a:pPr/>
              <a:t>03.10.2016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E3289-51AA-4BC5-A912-0AF9BFE51B94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5" name="Grafik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332656"/>
            <a:ext cx="1772816" cy="1772816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  <a:scene3d>
            <a:camera prst="obliqueTopRight"/>
            <a:lightRig rig="threePt" dir="t"/>
          </a:scene3d>
          <a:sp3d>
            <a:bevelT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375D2-D397-4495-93DA-2A39CE9144C4}" type="datetimeFigureOut">
              <a:rPr lang="de-DE" smtClean="0"/>
              <a:pPr/>
              <a:t>03.10.2016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E3289-51AA-4BC5-A912-0AF9BFE51B94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375D2-D397-4495-93DA-2A39CE9144C4}" type="datetimeFigureOut">
              <a:rPr lang="de-DE" smtClean="0"/>
              <a:pPr/>
              <a:t>03.10.2016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E3289-51AA-4BC5-A912-0AF9BFE51B94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AB375D2-D397-4495-93DA-2A39CE9144C4}" type="datetimeFigureOut">
              <a:rPr lang="de-DE" smtClean="0"/>
              <a:pPr/>
              <a:t>03.10.2016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C3E3289-51AA-4BC5-A912-0AF9BFE51B94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www.stura.htw-dresden.de/ese" TargetMode="Externa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9.xml"/><Relationship Id="rId1" Type="http://schemas.openxmlformats.org/officeDocument/2006/relationships/themeOverride" Target="../theme/themeOverrid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37840" y="0"/>
            <a:ext cx="10306435" cy="6857999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298" y="3573016"/>
            <a:ext cx="7724775" cy="2733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048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nhaltsplatzhalter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21047">
            <a:off x="4912062" y="4054896"/>
            <a:ext cx="4291140" cy="2860760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67544" y="2348880"/>
            <a:ext cx="7632848" cy="403244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de-DE" sz="3200" u="sng" dirty="0" err="1" smtClean="0"/>
              <a:t>Bundesfachschaftenkonferenz</a:t>
            </a:r>
            <a:r>
              <a:rPr lang="de-DE" sz="3200" u="sng" dirty="0" smtClean="0"/>
              <a:t> </a:t>
            </a:r>
            <a:r>
              <a:rPr lang="de-DE" sz="3200" u="sng" dirty="0" err="1" smtClean="0"/>
              <a:t>WiSo</a:t>
            </a:r>
            <a:endParaRPr lang="de-DE" sz="3200" u="sng" dirty="0" smtClean="0"/>
          </a:p>
          <a:p>
            <a:pPr marL="182880" lvl="1" indent="-182880"/>
            <a:endParaRPr lang="de-DE" sz="1400" dirty="0" smtClean="0"/>
          </a:p>
          <a:p>
            <a:pPr marL="182880" lvl="1" indent="-182880">
              <a:buFont typeface="Georgia" pitchFamily="18" charset="0"/>
              <a:buChar char="*"/>
            </a:pPr>
            <a:r>
              <a:rPr lang="de-DE" sz="2800" dirty="0" smtClean="0"/>
              <a:t> </a:t>
            </a:r>
            <a:r>
              <a:rPr lang="de-DE" sz="2800" b="1" dirty="0" smtClean="0">
                <a:solidFill>
                  <a:schemeClr val="tx1"/>
                </a:solidFill>
              </a:rPr>
              <a:t>bundesweite Interessenvertretung </a:t>
            </a:r>
            <a:r>
              <a:rPr lang="de-DE" sz="2800" dirty="0" smtClean="0">
                <a:solidFill>
                  <a:schemeClr val="tx1"/>
                </a:solidFill>
              </a:rPr>
              <a:t>der </a:t>
            </a:r>
          </a:p>
          <a:p>
            <a:pPr marL="182880" lvl="1" indent="-182880"/>
            <a:r>
              <a:rPr lang="de-DE" sz="2800" dirty="0" smtClean="0">
                <a:solidFill>
                  <a:schemeClr val="tx1"/>
                </a:solidFill>
              </a:rPr>
              <a:t>   Studierenden</a:t>
            </a:r>
            <a:endParaRPr lang="de-DE" sz="2800" b="1" dirty="0" smtClean="0">
              <a:solidFill>
                <a:schemeClr val="tx1"/>
              </a:solidFill>
            </a:endParaRPr>
          </a:p>
          <a:p>
            <a:pPr marL="182880" lvl="1" indent="-182880">
              <a:buFont typeface="Georgia" pitchFamily="18" charset="0"/>
              <a:buChar char="*"/>
            </a:pPr>
            <a:endParaRPr lang="de-DE" sz="2800" b="1" dirty="0" smtClean="0">
              <a:solidFill>
                <a:schemeClr val="tx1"/>
              </a:solidFill>
            </a:endParaRPr>
          </a:p>
          <a:p>
            <a:pPr marL="182880" lvl="1" indent="-182880">
              <a:buFont typeface="Georgia" pitchFamily="18" charset="0"/>
              <a:buChar char="*"/>
            </a:pPr>
            <a:r>
              <a:rPr lang="de-DE" sz="2800" dirty="0" smtClean="0">
                <a:solidFill>
                  <a:schemeClr val="tx1"/>
                </a:solidFill>
              </a:rPr>
              <a:t>dutzende Fachschaften au</a:t>
            </a:r>
            <a:r>
              <a:rPr lang="de-DE" sz="2800" dirty="0" smtClean="0">
                <a:solidFill>
                  <a:schemeClr val="bg1"/>
                </a:solidFill>
              </a:rPr>
              <a:t>s ganz Deutschland</a:t>
            </a:r>
          </a:p>
          <a:p>
            <a:pPr marL="182880" lvl="1" indent="-182880">
              <a:buFont typeface="Georgia" pitchFamily="18" charset="0"/>
              <a:buChar char="*"/>
            </a:pPr>
            <a:r>
              <a:rPr lang="de-DE" sz="2800" dirty="0" smtClean="0">
                <a:solidFill>
                  <a:schemeClr val="tx1"/>
                </a:solidFill>
              </a:rPr>
              <a:t> Workshops, </a:t>
            </a:r>
            <a:r>
              <a:rPr lang="de-DE" sz="2800" dirty="0" err="1" smtClean="0">
                <a:solidFill>
                  <a:schemeClr val="tx1"/>
                </a:solidFill>
              </a:rPr>
              <a:t>Plena</a:t>
            </a:r>
            <a:r>
              <a:rPr lang="de-DE" sz="2800" dirty="0" smtClean="0">
                <a:solidFill>
                  <a:schemeClr val="tx1"/>
                </a:solidFill>
              </a:rPr>
              <a:t>, </a:t>
            </a:r>
            <a:r>
              <a:rPr lang="de-DE" sz="2800" dirty="0" err="1" smtClean="0">
                <a:solidFill>
                  <a:schemeClr val="tx1"/>
                </a:solidFill>
              </a:rPr>
              <a:t>Barcamps</a:t>
            </a:r>
            <a:r>
              <a:rPr lang="de-DE" sz="2800" dirty="0" smtClean="0">
                <a:solidFill>
                  <a:schemeClr val="tx1"/>
                </a:solidFill>
              </a:rPr>
              <a:t>, </a:t>
            </a:r>
            <a:r>
              <a:rPr lang="de-DE" sz="2800" dirty="0" err="1" smtClean="0">
                <a:solidFill>
                  <a:schemeClr val="tx1"/>
                </a:solidFill>
              </a:rPr>
              <a:t>Rahmenprogamm</a:t>
            </a:r>
            <a:r>
              <a:rPr lang="de-DE" sz="2800" dirty="0" smtClean="0">
                <a:solidFill>
                  <a:schemeClr val="tx1"/>
                </a:solidFill>
              </a:rPr>
              <a:t>, Party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512" y="908720"/>
            <a:ext cx="6120680" cy="1224136"/>
          </a:xfrm>
        </p:spPr>
        <p:txBody>
          <a:bodyPr/>
          <a:lstStyle/>
          <a:p>
            <a:r>
              <a:rPr lang="de-DE" dirty="0" err="1" smtClean="0"/>
              <a:t>BuFaK</a:t>
            </a:r>
            <a:r>
              <a:rPr lang="de-DE" dirty="0" smtClean="0"/>
              <a:t> Karlsruhe</a:t>
            </a:r>
            <a:br>
              <a:rPr lang="de-DE" dirty="0" smtClean="0"/>
            </a:br>
            <a:r>
              <a:rPr lang="de-DE" dirty="0" err="1" smtClean="0"/>
              <a:t>SoSe</a:t>
            </a:r>
            <a:r>
              <a:rPr lang="de-DE" dirty="0" smtClean="0"/>
              <a:t> 2017</a:t>
            </a:r>
            <a:endParaRPr lang="de-DE" dirty="0"/>
          </a:p>
        </p:txBody>
      </p:sp>
      <p:pic>
        <p:nvPicPr>
          <p:cNvPr id="6" name="Bildplatzhalter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9308" y="188640"/>
            <a:ext cx="2375180" cy="1831975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</p:pic>
    </p:spTree>
    <p:extLst>
      <p:ext uri="{BB962C8B-B14F-4D97-AF65-F5344CB8AC3E}">
        <p14:creationId xmlns:p14="http://schemas.microsoft.com/office/powerpoint/2010/main" val="2691423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67544" y="2852936"/>
            <a:ext cx="7272808" cy="345638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sz="3200" b="1" dirty="0" smtClean="0"/>
              <a:t>Alle </a:t>
            </a:r>
            <a:r>
              <a:rPr lang="de-DE" sz="3200" b="1" i="1" dirty="0" smtClean="0"/>
              <a:t>Studenten und Studentinnen der Wirtschafswissenschaften </a:t>
            </a:r>
            <a:r>
              <a:rPr lang="de-DE" sz="3200" b="1" dirty="0" smtClean="0"/>
              <a:t>sind herzlich willkommen!</a:t>
            </a:r>
          </a:p>
          <a:p>
            <a:pPr marL="0" indent="0">
              <a:buNone/>
            </a:pPr>
            <a:endParaRPr lang="de-DE" sz="3200" b="1" dirty="0" smtClean="0"/>
          </a:p>
          <a:p>
            <a:pPr marL="0" indent="0" algn="ctr">
              <a:buNone/>
            </a:pPr>
            <a:r>
              <a:rPr lang="de-DE" sz="3200" b="1" dirty="0" smtClean="0">
                <a:solidFill>
                  <a:schemeClr val="accent6">
                    <a:lumMod val="50000"/>
                  </a:schemeClr>
                </a:solidFill>
              </a:rPr>
              <a:t>Wir freuen uns über jedes neue Gesicht – kommt einfach vorbei oder schreibt eine Mail!</a:t>
            </a:r>
            <a:endParaRPr lang="de-DE" sz="3200" dirty="0" smtClean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3528" y="908720"/>
            <a:ext cx="5688632" cy="1224136"/>
          </a:xfrm>
        </p:spPr>
        <p:txBody>
          <a:bodyPr/>
          <a:lstStyle/>
          <a:p>
            <a:r>
              <a:rPr lang="de-DE" dirty="0" smtClean="0"/>
              <a:t>Wer macht mit?</a:t>
            </a:r>
            <a:endParaRPr lang="de-DE" dirty="0"/>
          </a:p>
        </p:txBody>
      </p:sp>
      <p:pic>
        <p:nvPicPr>
          <p:cNvPr id="6" name="Bildplatzhalter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9308" y="188640"/>
            <a:ext cx="2375180" cy="1831975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</p:pic>
    </p:spTree>
    <p:extLst>
      <p:ext uri="{BB962C8B-B14F-4D97-AF65-F5344CB8AC3E}">
        <p14:creationId xmlns:p14="http://schemas.microsoft.com/office/powerpoint/2010/main" val="4197835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67544" y="3212976"/>
            <a:ext cx="7272808" cy="3024336"/>
          </a:xfrm>
        </p:spPr>
        <p:txBody>
          <a:bodyPr>
            <a:noAutofit/>
          </a:bodyPr>
          <a:lstStyle/>
          <a:p>
            <a:r>
              <a:rPr lang="de-DE" sz="2400" dirty="0"/>
              <a:t>Kontakt zu potentiellen </a:t>
            </a:r>
            <a:r>
              <a:rPr lang="de-DE" sz="2400" b="1" dirty="0" smtClean="0"/>
              <a:t>Arbeitgebern</a:t>
            </a:r>
            <a:r>
              <a:rPr lang="de-DE" sz="2400" dirty="0" smtClean="0"/>
              <a:t> und </a:t>
            </a:r>
            <a:r>
              <a:rPr lang="de-DE" sz="2400" b="1" dirty="0" smtClean="0"/>
              <a:t>Professoren</a:t>
            </a:r>
            <a:endParaRPr lang="de-DE" sz="2400" b="1" dirty="0"/>
          </a:p>
          <a:p>
            <a:r>
              <a:rPr lang="de-DE" sz="2400" dirty="0" smtClean="0"/>
              <a:t>Anwendung </a:t>
            </a:r>
            <a:r>
              <a:rPr lang="de-DE" sz="2400" dirty="0"/>
              <a:t>des Gelernten in Form von bspw. </a:t>
            </a:r>
            <a:r>
              <a:rPr lang="de-DE" sz="2400" b="1" dirty="0"/>
              <a:t>Eventplanung</a:t>
            </a:r>
            <a:r>
              <a:rPr lang="de-DE" sz="2400" dirty="0"/>
              <a:t> &amp; Verbesserung von </a:t>
            </a:r>
            <a:r>
              <a:rPr lang="de-DE" sz="2400" b="1" dirty="0"/>
              <a:t>Soft Skills</a:t>
            </a:r>
          </a:p>
          <a:p>
            <a:r>
              <a:rPr lang="de-DE" sz="2400" dirty="0"/>
              <a:t>a</a:t>
            </a:r>
            <a:r>
              <a:rPr lang="de-DE" sz="2400" dirty="0" smtClean="0"/>
              <a:t>ußercurriculares </a:t>
            </a:r>
            <a:r>
              <a:rPr lang="de-DE" sz="2400" dirty="0"/>
              <a:t>Engagement fördert die </a:t>
            </a:r>
            <a:r>
              <a:rPr lang="de-DE" sz="2400" b="1" dirty="0"/>
              <a:t>Sozialkompetenz</a:t>
            </a:r>
            <a:r>
              <a:rPr lang="de-DE" sz="2400" dirty="0"/>
              <a:t> und kommt nicht nur bei Arbeitgebern gut an – auch bei uns</a:t>
            </a:r>
            <a:r>
              <a:rPr lang="de-DE" sz="2400" dirty="0" smtClean="0"/>
              <a:t>!</a:t>
            </a:r>
          </a:p>
          <a:p>
            <a:r>
              <a:rPr lang="de-DE" sz="2400" dirty="0" smtClean="0"/>
              <a:t>Gremiensemester</a:t>
            </a:r>
            <a:endParaRPr lang="de-DE" sz="2400" dirty="0"/>
          </a:p>
          <a:p>
            <a:r>
              <a:rPr lang="de-DE" sz="2400" dirty="0"/>
              <a:t>u</a:t>
            </a:r>
            <a:r>
              <a:rPr lang="de-DE" sz="2400" dirty="0" smtClean="0"/>
              <a:t>nd </a:t>
            </a:r>
            <a:r>
              <a:rPr lang="de-DE" sz="2400" dirty="0"/>
              <a:t>natürlich ganz </a:t>
            </a:r>
            <a:r>
              <a:rPr lang="de-DE" sz="2400" b="1" dirty="0"/>
              <a:t>viel </a:t>
            </a:r>
            <a:r>
              <a:rPr lang="de-DE" sz="2400" b="1" dirty="0" smtClean="0"/>
              <a:t>Spaß </a:t>
            </a:r>
            <a:r>
              <a:rPr lang="de-DE" sz="2400" dirty="0" smtClean="0">
                <a:sym typeface="Wingdings" panose="05000000000000000000" pitchFamily="2" charset="2"/>
              </a:rPr>
              <a:t></a:t>
            </a:r>
            <a:endParaRPr lang="de-DE" sz="240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512" y="980728"/>
            <a:ext cx="5976664" cy="1152128"/>
          </a:xfrm>
        </p:spPr>
        <p:txBody>
          <a:bodyPr/>
          <a:lstStyle/>
          <a:p>
            <a:r>
              <a:rPr lang="de-DE" dirty="0" smtClean="0"/>
              <a:t>Was bringt mir das?</a:t>
            </a:r>
            <a:endParaRPr lang="de-DE" dirty="0"/>
          </a:p>
        </p:txBody>
      </p:sp>
      <p:pic>
        <p:nvPicPr>
          <p:cNvPr id="6" name="Bildplatzhalter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9308" y="188640"/>
            <a:ext cx="2375180" cy="1831975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</p:pic>
    </p:spTree>
    <p:extLst>
      <p:ext uri="{BB962C8B-B14F-4D97-AF65-F5344CB8AC3E}">
        <p14:creationId xmlns:p14="http://schemas.microsoft.com/office/powerpoint/2010/main" val="1958198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83568" y="1829956"/>
            <a:ext cx="7272808" cy="2736304"/>
          </a:xfrm>
        </p:spPr>
        <p:txBody>
          <a:bodyPr/>
          <a:lstStyle/>
          <a:p>
            <a:pPr marL="0" indent="0" algn="ctr">
              <a:buNone/>
            </a:pPr>
            <a:r>
              <a:rPr lang="de-DE" sz="3200" b="1" dirty="0" smtClean="0">
                <a:solidFill>
                  <a:srgbClr val="C00000"/>
                </a:solidFill>
              </a:rPr>
              <a:t>Raum A002 </a:t>
            </a:r>
          </a:p>
          <a:p>
            <a:pPr marL="0" indent="0" algn="ctr">
              <a:buNone/>
            </a:pPr>
            <a:r>
              <a:rPr lang="de-DE" sz="3200" b="1" dirty="0" smtClean="0">
                <a:solidFill>
                  <a:srgbClr val="C00000"/>
                </a:solidFill>
              </a:rPr>
              <a:t>im </a:t>
            </a:r>
            <a:r>
              <a:rPr lang="de-DE" sz="3200" b="1" dirty="0" smtClean="0">
                <a:solidFill>
                  <a:srgbClr val="C00000"/>
                </a:solidFill>
              </a:rPr>
              <a:t>A-Gebäude</a:t>
            </a:r>
            <a:endParaRPr lang="de-DE" sz="3200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de-DE" dirty="0" smtClean="0"/>
          </a:p>
          <a:p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3528" y="908720"/>
            <a:ext cx="5688632" cy="1224136"/>
          </a:xfrm>
        </p:spPr>
        <p:txBody>
          <a:bodyPr/>
          <a:lstStyle/>
          <a:p>
            <a:r>
              <a:rPr lang="de-DE" dirty="0" smtClean="0"/>
              <a:t>Wo findet ihr uns?</a:t>
            </a:r>
            <a:endParaRPr lang="de-DE" dirty="0"/>
          </a:p>
        </p:txBody>
      </p:sp>
      <p:graphicFrame>
        <p:nvGraphicFramePr>
          <p:cNvPr id="7" name="Diagramm 6"/>
          <p:cNvGraphicFramePr/>
          <p:nvPr>
            <p:extLst>
              <p:ext uri="{D42A27DB-BD31-4B8C-83A1-F6EECF244321}">
                <p14:modId xmlns:p14="http://schemas.microsoft.com/office/powerpoint/2010/main" val="4120523550"/>
              </p:ext>
            </p:extLst>
          </p:nvPr>
        </p:nvGraphicFramePr>
        <p:xfrm>
          <a:off x="1835696" y="3198108"/>
          <a:ext cx="5231904" cy="36319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Bildplatzhalter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9308" y="188640"/>
            <a:ext cx="2375180" cy="1831975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</p:pic>
    </p:spTree>
    <p:extLst>
      <p:ext uri="{BB962C8B-B14F-4D97-AF65-F5344CB8AC3E}">
        <p14:creationId xmlns:p14="http://schemas.microsoft.com/office/powerpoint/2010/main" val="392485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67544" y="2780928"/>
            <a:ext cx="8208912" cy="3384376"/>
          </a:xfrm>
        </p:spPr>
        <p:txBody>
          <a:bodyPr>
            <a:normAutofit fontScale="92500" lnSpcReduction="10000"/>
          </a:bodyPr>
          <a:lstStyle/>
          <a:p>
            <a:r>
              <a:rPr lang="de-DE" sz="3200" b="1" u="sng" dirty="0" smtClean="0"/>
              <a:t>like </a:t>
            </a:r>
            <a:r>
              <a:rPr lang="de-DE" sz="3200" b="1" u="sng" dirty="0" err="1" smtClean="0"/>
              <a:t>us</a:t>
            </a:r>
            <a:r>
              <a:rPr lang="de-DE" sz="3200" b="1" u="sng" dirty="0" smtClean="0"/>
              <a:t>: </a:t>
            </a:r>
            <a:r>
              <a:rPr lang="de-DE" sz="3200" dirty="0" smtClean="0">
                <a:solidFill>
                  <a:schemeClr val="tx1"/>
                </a:solidFill>
              </a:rPr>
              <a:t>www.facebook.com/fsrwiwi.htwdresden</a:t>
            </a:r>
          </a:p>
          <a:p>
            <a:r>
              <a:rPr lang="de-DE" sz="3200" dirty="0" smtClean="0"/>
              <a:t>Phillip Eger</a:t>
            </a:r>
            <a:endParaRPr lang="de-DE" sz="3200" dirty="0" smtClean="0"/>
          </a:p>
          <a:p>
            <a:r>
              <a:rPr lang="de-DE" sz="3200" b="1" u="sng" dirty="0" smtClean="0"/>
              <a:t>mail </a:t>
            </a:r>
            <a:r>
              <a:rPr lang="de-DE" sz="3200" b="1" u="sng" dirty="0" err="1" smtClean="0"/>
              <a:t>us</a:t>
            </a:r>
            <a:r>
              <a:rPr lang="de-DE" sz="3200" b="1" u="sng" dirty="0" smtClean="0"/>
              <a:t>:                                           </a:t>
            </a:r>
            <a:r>
              <a:rPr lang="de-DE" sz="3200" dirty="0" smtClean="0"/>
              <a:t>fsr_wiwi@htw-dresden.de</a:t>
            </a:r>
            <a:endParaRPr lang="de-DE" sz="3200" dirty="0">
              <a:solidFill>
                <a:srgbClr val="FF0000"/>
              </a:solidFill>
            </a:endParaRPr>
          </a:p>
          <a:p>
            <a:r>
              <a:rPr lang="de-DE" sz="3200" b="1" u="sng" dirty="0" err="1" smtClean="0"/>
              <a:t>ask</a:t>
            </a:r>
            <a:r>
              <a:rPr lang="de-DE" sz="3200" b="1" u="sng" dirty="0" smtClean="0"/>
              <a:t> </a:t>
            </a:r>
            <a:r>
              <a:rPr lang="de-DE" sz="3200" b="1" u="sng" dirty="0" err="1" smtClean="0"/>
              <a:t>us</a:t>
            </a:r>
            <a:r>
              <a:rPr lang="de-DE" sz="3200" b="1" u="sng" dirty="0" smtClean="0"/>
              <a:t>:                                                                     </a:t>
            </a:r>
            <a:r>
              <a:rPr lang="de-DE" sz="3200" dirty="0" smtClean="0"/>
              <a:t>über eure verantwortlichen Mentoren</a:t>
            </a:r>
            <a:endParaRPr lang="de-DE" dirty="0" smtClean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95" y="836712"/>
            <a:ext cx="6336704" cy="1224136"/>
          </a:xfrm>
        </p:spPr>
        <p:txBody>
          <a:bodyPr/>
          <a:lstStyle/>
          <a:p>
            <a:r>
              <a:rPr lang="de-DE" dirty="0" smtClean="0"/>
              <a:t>Wie erreicht ihr uns?</a:t>
            </a:r>
            <a:endParaRPr lang="de-DE" dirty="0"/>
          </a:p>
        </p:txBody>
      </p:sp>
      <p:pic>
        <p:nvPicPr>
          <p:cNvPr id="6" name="Bildplatzhalter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9308" y="188640"/>
            <a:ext cx="2375180" cy="1831975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</p:pic>
    </p:spTree>
    <p:extLst>
      <p:ext uri="{BB962C8B-B14F-4D97-AF65-F5344CB8AC3E}">
        <p14:creationId xmlns:p14="http://schemas.microsoft.com/office/powerpoint/2010/main" val="3252165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67544" y="2996952"/>
            <a:ext cx="7272808" cy="2952328"/>
          </a:xfrm>
        </p:spPr>
        <p:txBody>
          <a:bodyPr/>
          <a:lstStyle/>
          <a:p>
            <a:pPr marL="0" indent="0">
              <a:buNone/>
            </a:pPr>
            <a:r>
              <a:rPr lang="de-DE" sz="3200" dirty="0" smtClean="0"/>
              <a:t>Studenten</a:t>
            </a:r>
            <a:r>
              <a:rPr lang="de-DE" sz="3200" b="1" dirty="0" smtClean="0"/>
              <a:t> höherer Semester, </a:t>
            </a:r>
            <a:r>
              <a:rPr lang="de-DE" sz="3200" dirty="0" smtClean="0"/>
              <a:t>die euch mit ihrem </a:t>
            </a:r>
            <a:r>
              <a:rPr lang="de-DE" sz="3200" b="1" dirty="0" smtClean="0"/>
              <a:t>Insider-Wissen </a:t>
            </a:r>
            <a:r>
              <a:rPr lang="de-DE" sz="3200" dirty="0" smtClean="0"/>
              <a:t>mit </a:t>
            </a:r>
            <a:r>
              <a:rPr lang="de-DE" sz="3200" b="1" dirty="0" smtClean="0"/>
              <a:t>Rat und Tat </a:t>
            </a:r>
            <a:r>
              <a:rPr lang="de-DE" sz="3200" dirty="0" smtClean="0"/>
              <a:t>zur Seite stehen!</a:t>
            </a:r>
          </a:p>
          <a:p>
            <a:pPr marL="0" indent="0">
              <a:buNone/>
            </a:pPr>
            <a:endParaRPr lang="de-DE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de-DE" sz="2800" dirty="0" smtClean="0"/>
              <a:t>An den </a:t>
            </a:r>
            <a:r>
              <a:rPr lang="de-DE" sz="2800" dirty="0" err="1" smtClean="0"/>
              <a:t>T-shirts</a:t>
            </a:r>
            <a:r>
              <a:rPr lang="de-DE" sz="2800" dirty="0" smtClean="0"/>
              <a:t> erkennbar!</a:t>
            </a:r>
          </a:p>
          <a:p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512" y="908720"/>
            <a:ext cx="6120680" cy="1224136"/>
          </a:xfrm>
        </p:spPr>
        <p:txBody>
          <a:bodyPr/>
          <a:lstStyle/>
          <a:p>
            <a:r>
              <a:rPr lang="de-DE" dirty="0" smtClean="0"/>
              <a:t>Was sind Mentoren?</a:t>
            </a:r>
            <a:endParaRPr lang="de-DE" dirty="0"/>
          </a:p>
        </p:txBody>
      </p:sp>
      <p:pic>
        <p:nvPicPr>
          <p:cNvPr id="6" name="Bildplatzhalter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9308" y="188640"/>
            <a:ext cx="2375180" cy="1831975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</p:pic>
    </p:spTree>
    <p:extLst>
      <p:ext uri="{BB962C8B-B14F-4D97-AF65-F5344CB8AC3E}">
        <p14:creationId xmlns:p14="http://schemas.microsoft.com/office/powerpoint/2010/main" val="2691423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3528" y="908720"/>
            <a:ext cx="5688632" cy="1224136"/>
          </a:xfrm>
        </p:spPr>
        <p:txBody>
          <a:bodyPr/>
          <a:lstStyle/>
          <a:p>
            <a:r>
              <a:rPr lang="de-DE" dirty="0" smtClean="0"/>
              <a:t>Wo könnt ihr   euch finden?</a:t>
            </a:r>
            <a:endParaRPr lang="de-DE" dirty="0"/>
          </a:p>
        </p:txBody>
      </p:sp>
      <p:sp>
        <p:nvSpPr>
          <p:cNvPr id="6" name="Textplatzhalter 3"/>
          <p:cNvSpPr txBox="1">
            <a:spLocks/>
          </p:cNvSpPr>
          <p:nvPr/>
        </p:nvSpPr>
        <p:spPr>
          <a:xfrm>
            <a:off x="467544" y="2924944"/>
            <a:ext cx="8208912" cy="33843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tabLst/>
              <a:defRPr/>
            </a:pPr>
            <a:r>
              <a:rPr kumimoji="0" lang="de-DE" sz="3200" b="1" i="0" u="sng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Facebookgruppen</a:t>
            </a:r>
            <a:endParaRPr kumimoji="0" lang="de-DE" sz="3200" b="1" i="0" u="sng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tabLst/>
              <a:defRPr/>
            </a:pPr>
            <a:endParaRPr kumimoji="0" lang="de-DE" sz="1600" b="1" i="0" u="sng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640080" lvl="1" indent="-182880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</a:pPr>
            <a:r>
              <a:rPr kumimoji="0" lang="de-DE" sz="2000" i="0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HTW Dresden Betriebswirtschaft</a:t>
            </a:r>
            <a:r>
              <a:rPr kumimoji="0" lang="de-DE" sz="2000" i="0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(BW) WS 2016</a:t>
            </a:r>
          </a:p>
          <a:p>
            <a:pPr marL="640080" lvl="1" indent="-182880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</a:pPr>
            <a:r>
              <a:rPr lang="de-DE" sz="2000" baseline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HTW</a:t>
            </a:r>
            <a:r>
              <a:rPr lang="de-DE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Dresden Wirtschaftsingenieurwesen (WIng) WS 2016</a:t>
            </a:r>
          </a:p>
          <a:p>
            <a:pPr marL="640080" lvl="1" indent="-182880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</a:pPr>
            <a:r>
              <a:rPr kumimoji="0" lang="de-DE" sz="2000" i="0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HTW</a:t>
            </a:r>
            <a:r>
              <a:rPr kumimoji="0" lang="de-DE" sz="2000" i="0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Dresden International Business Bachelor (IB) WS 2016</a:t>
            </a:r>
          </a:p>
          <a:p>
            <a:pPr marL="640080" lvl="1" indent="-182880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</a:pPr>
            <a:r>
              <a:rPr lang="de-DE" sz="2000" baseline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HTW</a:t>
            </a:r>
            <a:r>
              <a:rPr lang="de-DE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Dresden International Business Master (IB) WS 2016</a:t>
            </a:r>
          </a:p>
          <a:p>
            <a:pPr marL="640080" lvl="1" indent="-182880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</a:pPr>
            <a:r>
              <a:rPr lang="de-DE" sz="2000" baseline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HTW</a:t>
            </a:r>
            <a:r>
              <a:rPr lang="de-DE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Dresden Erstsemester WS 16/17</a:t>
            </a:r>
          </a:p>
          <a:p>
            <a:pPr marL="640080" lvl="1" indent="-182880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</a:pPr>
            <a:endParaRPr kumimoji="0" lang="de-DE" sz="2000" i="0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Bildplatzhalter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9308" y="188640"/>
            <a:ext cx="2375180" cy="1831975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</p:pic>
    </p:spTree>
    <p:extLst>
      <p:ext uri="{BB962C8B-B14F-4D97-AF65-F5344CB8AC3E}">
        <p14:creationId xmlns:p14="http://schemas.microsoft.com/office/powerpoint/2010/main" val="1810062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95536" y="2780928"/>
            <a:ext cx="8496944" cy="2880320"/>
          </a:xfrm>
        </p:spPr>
        <p:txBody>
          <a:bodyPr>
            <a:normAutofit fontScale="62500" lnSpcReduction="20000"/>
          </a:bodyPr>
          <a:lstStyle/>
          <a:p>
            <a:r>
              <a:rPr lang="de-DE" sz="3200" b="1" dirty="0" smtClean="0"/>
              <a:t>Mittagessen Mittwoch</a:t>
            </a:r>
          </a:p>
          <a:p>
            <a:pPr marL="0" indent="0">
              <a:buNone/>
            </a:pPr>
            <a:r>
              <a:rPr lang="de-DE" sz="3200" b="1" dirty="0" smtClean="0"/>
              <a:t>	</a:t>
            </a:r>
            <a:r>
              <a:rPr lang="de-DE" sz="3200" b="1" dirty="0" smtClean="0">
                <a:sym typeface="Wingdings" panose="05000000000000000000" pitchFamily="2" charset="2"/>
              </a:rPr>
              <a:t> </a:t>
            </a:r>
            <a:r>
              <a:rPr lang="de-DE" sz="3200" dirty="0" smtClean="0">
                <a:sym typeface="Wingdings" panose="05000000000000000000" pitchFamily="2" charset="2"/>
              </a:rPr>
              <a:t>Keine offizielle Pause von der Hochschule eingeplant</a:t>
            </a:r>
          </a:p>
          <a:p>
            <a:pPr marL="0" indent="0">
              <a:buNone/>
            </a:pPr>
            <a:r>
              <a:rPr lang="de-DE" sz="3200" b="1" dirty="0" smtClean="0">
                <a:sym typeface="Wingdings" panose="05000000000000000000" pitchFamily="2" charset="2"/>
              </a:rPr>
              <a:t>	 kostenlose </a:t>
            </a:r>
            <a:r>
              <a:rPr lang="de-DE" sz="3200" dirty="0" smtClean="0">
                <a:sym typeface="Wingdings" panose="05000000000000000000" pitchFamily="2" charset="2"/>
              </a:rPr>
              <a:t>Gulaschkanone im Wirtschaftshof</a:t>
            </a:r>
          </a:p>
          <a:p>
            <a:r>
              <a:rPr lang="de-DE" sz="3200" b="1" dirty="0" smtClean="0">
                <a:sym typeface="Wingdings" panose="05000000000000000000" pitchFamily="2" charset="2"/>
              </a:rPr>
              <a:t>Vortrag auf der </a:t>
            </a:r>
            <a:r>
              <a:rPr lang="de-DE" sz="3200" b="1" dirty="0" err="1" smtClean="0">
                <a:sym typeface="Wingdings" panose="05000000000000000000" pitchFamily="2" charset="2"/>
              </a:rPr>
              <a:t>StuRa</a:t>
            </a:r>
            <a:r>
              <a:rPr lang="de-DE" sz="3200" b="1" dirty="0" smtClean="0">
                <a:sym typeface="Wingdings" panose="05000000000000000000" pitchFamily="2" charset="2"/>
              </a:rPr>
              <a:t> Webseite</a:t>
            </a:r>
          </a:p>
          <a:p>
            <a:pPr marL="0" indent="0">
              <a:buNone/>
            </a:pPr>
            <a:r>
              <a:rPr lang="de-DE" sz="3200" dirty="0" smtClean="0">
                <a:sym typeface="Wingdings" panose="05000000000000000000" pitchFamily="2" charset="2"/>
                <a:hlinkClick r:id="rId2"/>
              </a:rPr>
              <a:t>www.stura.htw-dresden.de/ese</a:t>
            </a:r>
            <a:endParaRPr lang="de-DE" sz="3200" dirty="0" smtClean="0">
              <a:sym typeface="Wingdings" panose="05000000000000000000" pitchFamily="2" charset="2"/>
            </a:endParaRPr>
          </a:p>
          <a:p>
            <a:r>
              <a:rPr lang="de-DE" sz="3200" dirty="0" smtClean="0">
                <a:sym typeface="Wingdings" panose="05000000000000000000" pitchFamily="2" charset="2"/>
              </a:rPr>
              <a:t>Ablaufplan überprüfen </a:t>
            </a:r>
          </a:p>
          <a:p>
            <a:pPr marL="0" indent="0">
              <a:buNone/>
            </a:pPr>
            <a:endParaRPr lang="de-DE" sz="3200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de-DE" sz="3200" dirty="0" smtClean="0">
                <a:sym typeface="Wingdings" panose="05000000000000000000" pitchFamily="2" charset="2"/>
              </a:rPr>
              <a:t>	</a:t>
            </a:r>
            <a:endParaRPr lang="de-DE" dirty="0" smtClean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3528" y="908720"/>
            <a:ext cx="6336704" cy="1224136"/>
          </a:xfrm>
        </p:spPr>
        <p:txBody>
          <a:bodyPr/>
          <a:lstStyle/>
          <a:p>
            <a:r>
              <a:rPr lang="de-DE" dirty="0" smtClean="0"/>
              <a:t>Wichtig!</a:t>
            </a:r>
            <a:endParaRPr lang="de-DE" dirty="0"/>
          </a:p>
        </p:txBody>
      </p:sp>
      <p:pic>
        <p:nvPicPr>
          <p:cNvPr id="6" name="Bildplatzhalter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9308" y="188640"/>
            <a:ext cx="2375180" cy="1831975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</p:pic>
    </p:spTree>
    <p:extLst>
      <p:ext uri="{BB962C8B-B14F-4D97-AF65-F5344CB8AC3E}">
        <p14:creationId xmlns:p14="http://schemas.microsoft.com/office/powerpoint/2010/main" val="3704544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67544" y="3212976"/>
            <a:ext cx="8424936" cy="2736304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de-DE" sz="3200" b="1" dirty="0" smtClean="0"/>
              <a:t>Mensa</a:t>
            </a:r>
          </a:p>
          <a:p>
            <a:pPr marL="0" indent="0">
              <a:buNone/>
            </a:pPr>
            <a:r>
              <a:rPr lang="de-DE" sz="3200" b="1" dirty="0" smtClean="0"/>
              <a:t>	</a:t>
            </a:r>
            <a:r>
              <a:rPr lang="de-DE" sz="3200" b="1" dirty="0" smtClean="0">
                <a:sym typeface="Wingdings" panose="05000000000000000000" pitchFamily="2" charset="2"/>
              </a:rPr>
              <a:t> </a:t>
            </a:r>
            <a:r>
              <a:rPr lang="de-DE" sz="3200" dirty="0" smtClean="0">
                <a:sym typeface="Wingdings" panose="05000000000000000000" pitchFamily="2" charset="2"/>
              </a:rPr>
              <a:t>Treffpunkt draußen (Treppe runter)</a:t>
            </a:r>
          </a:p>
          <a:p>
            <a:pPr marL="0" indent="0">
              <a:buNone/>
            </a:pPr>
            <a:r>
              <a:rPr lang="de-DE" sz="3200" b="1" dirty="0" smtClean="0">
                <a:sym typeface="Wingdings" panose="05000000000000000000" pitchFamily="2" charset="2"/>
              </a:rPr>
              <a:t>Vorträge 12-14 Uhr</a:t>
            </a:r>
            <a:endParaRPr lang="de-DE" sz="3200" b="1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de-DE" sz="3200" b="1" dirty="0" err="1" smtClean="0">
                <a:sym typeface="Wingdings" panose="05000000000000000000" pitchFamily="2" charset="2"/>
              </a:rPr>
              <a:t>Hochschulralley</a:t>
            </a:r>
            <a:r>
              <a:rPr lang="de-DE" sz="3200" b="1" dirty="0" smtClean="0">
                <a:sym typeface="Wingdings" panose="05000000000000000000" pitchFamily="2" charset="2"/>
              </a:rPr>
              <a:t> ab 14 Uhr</a:t>
            </a:r>
            <a:endParaRPr lang="de-DE" sz="3200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de-DE" sz="3200" b="1" dirty="0" smtClean="0">
                <a:sym typeface="Wingdings" panose="05000000000000000000" pitchFamily="2" charset="2"/>
              </a:rPr>
              <a:t>	 </a:t>
            </a:r>
            <a:r>
              <a:rPr lang="de-DE" sz="3200" dirty="0" smtClean="0">
                <a:sym typeface="Wingdings" panose="05000000000000000000" pitchFamily="2" charset="2"/>
              </a:rPr>
              <a:t>Treffpunkt draußen</a:t>
            </a:r>
          </a:p>
          <a:p>
            <a:pPr marL="0" indent="0">
              <a:buNone/>
            </a:pPr>
            <a:r>
              <a:rPr lang="de-DE" sz="3200" b="1" dirty="0" smtClean="0">
                <a:sym typeface="Wingdings" panose="05000000000000000000" pitchFamily="2" charset="2"/>
              </a:rPr>
              <a:t>	 </a:t>
            </a:r>
            <a:r>
              <a:rPr lang="de-DE" sz="3200" dirty="0" smtClean="0">
                <a:sym typeface="Wingdings" panose="05000000000000000000" pitchFamily="2" charset="2"/>
              </a:rPr>
              <a:t>auf Schilder achten</a:t>
            </a:r>
          </a:p>
          <a:p>
            <a:pPr marL="0" indent="0">
              <a:buNone/>
            </a:pPr>
            <a:r>
              <a:rPr lang="de-DE" sz="3200" b="1" dirty="0" smtClean="0">
                <a:sym typeface="Wingdings" panose="05000000000000000000" pitchFamily="2" charset="2"/>
              </a:rPr>
              <a:t>Clubtour ab 18 Uhr</a:t>
            </a:r>
          </a:p>
          <a:p>
            <a:pPr marL="0" indent="0">
              <a:buNone/>
            </a:pPr>
            <a:r>
              <a:rPr lang="de-DE" sz="3200" b="1" dirty="0">
                <a:sym typeface="Wingdings" panose="05000000000000000000" pitchFamily="2" charset="2"/>
              </a:rPr>
              <a:t>	  </a:t>
            </a:r>
            <a:r>
              <a:rPr lang="de-DE" sz="3200" dirty="0" smtClean="0">
                <a:sym typeface="Wingdings" panose="05000000000000000000" pitchFamily="2" charset="2"/>
              </a:rPr>
              <a:t>Treffpunkt Wirtschaftshof</a:t>
            </a:r>
          </a:p>
          <a:p>
            <a:pPr marL="0" indent="0">
              <a:buNone/>
            </a:pPr>
            <a:r>
              <a:rPr lang="de-DE" sz="3200" dirty="0">
                <a:sym typeface="Wingdings" panose="05000000000000000000" pitchFamily="2" charset="2"/>
              </a:rPr>
              <a:t>	</a:t>
            </a:r>
            <a:r>
              <a:rPr lang="de-DE" sz="3200" dirty="0">
                <a:sym typeface="Wingdings" panose="05000000000000000000" pitchFamily="2" charset="2"/>
              </a:rPr>
              <a:t>  </a:t>
            </a:r>
            <a:r>
              <a:rPr lang="de-DE" sz="3200" dirty="0" smtClean="0">
                <a:sym typeface="Wingdings" panose="05000000000000000000" pitchFamily="2" charset="2"/>
              </a:rPr>
              <a:t>Stempelkarte nicht vergessen</a:t>
            </a:r>
            <a:r>
              <a:rPr lang="de-DE" sz="3200" dirty="0" smtClean="0">
                <a:sym typeface="Wingdings" panose="05000000000000000000" pitchFamily="2" charset="2"/>
              </a:rPr>
              <a:t>	</a:t>
            </a:r>
            <a:endParaRPr lang="de-DE" dirty="0" smtClean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3528" y="908720"/>
            <a:ext cx="6336704" cy="1224136"/>
          </a:xfrm>
        </p:spPr>
        <p:txBody>
          <a:bodyPr/>
          <a:lstStyle/>
          <a:p>
            <a:r>
              <a:rPr lang="de-DE" dirty="0" smtClean="0"/>
              <a:t>Wie geht es weiter?</a:t>
            </a:r>
            <a:endParaRPr lang="de-DE" dirty="0"/>
          </a:p>
        </p:txBody>
      </p:sp>
      <p:pic>
        <p:nvPicPr>
          <p:cNvPr id="6" name="Bildplatzhalter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9308" y="188640"/>
            <a:ext cx="2375180" cy="1831975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</p:pic>
    </p:spTree>
    <p:extLst>
      <p:ext uri="{BB962C8B-B14F-4D97-AF65-F5344CB8AC3E}">
        <p14:creationId xmlns:p14="http://schemas.microsoft.com/office/powerpoint/2010/main" val="3100995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67544" y="3212976"/>
            <a:ext cx="7272808" cy="2736304"/>
          </a:xfrm>
        </p:spPr>
        <p:txBody>
          <a:bodyPr/>
          <a:lstStyle/>
          <a:p>
            <a:pPr marL="0" indent="0">
              <a:buNone/>
            </a:pPr>
            <a:endParaRPr lang="de-DE" dirty="0" smtClean="0"/>
          </a:p>
          <a:p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3528" y="908720"/>
            <a:ext cx="5688632" cy="1224136"/>
          </a:xfrm>
        </p:spPr>
        <p:txBody>
          <a:bodyPr/>
          <a:lstStyle/>
          <a:p>
            <a:r>
              <a:rPr lang="de-DE" dirty="0" smtClean="0"/>
              <a:t>Das Beste kommt zum Schluss…</a:t>
            </a:r>
            <a:endParaRPr lang="de-DE" dirty="0"/>
          </a:p>
        </p:txBody>
      </p:sp>
      <p:pic>
        <p:nvPicPr>
          <p:cNvPr id="6" name="Bildplatzhalter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9308" y="188640"/>
            <a:ext cx="2375180" cy="1831975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</p:pic>
    </p:spTree>
    <p:extLst>
      <p:ext uri="{BB962C8B-B14F-4D97-AF65-F5344CB8AC3E}">
        <p14:creationId xmlns:p14="http://schemas.microsoft.com/office/powerpoint/2010/main" val="2399836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4869160"/>
            <a:ext cx="8352928" cy="1865144"/>
          </a:xfrm>
        </p:spPr>
        <p:txBody>
          <a:bodyPr/>
          <a:lstStyle/>
          <a:p>
            <a:r>
              <a:rPr lang="de-DE" dirty="0" smtClean="0"/>
              <a:t>FSR </a:t>
            </a:r>
            <a:r>
              <a:rPr lang="de-DE" dirty="0" err="1" smtClean="0"/>
              <a:t>WiWi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sz="4400" dirty="0" smtClean="0"/>
              <a:t>Dein Ansprechpartner vor Ort</a:t>
            </a:r>
            <a:endParaRPr lang="de-DE" sz="4400" dirty="0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sz="quarter" idx="1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24" t="24814" r="4641" b="4862"/>
          <a:stretch/>
        </p:blipFill>
        <p:spPr>
          <a:xfrm>
            <a:off x="1115616" y="692696"/>
            <a:ext cx="6760977" cy="3620239"/>
          </a:xfrm>
        </p:spPr>
      </p:pic>
    </p:spTree>
    <p:extLst>
      <p:ext uri="{BB962C8B-B14F-4D97-AF65-F5344CB8AC3E}">
        <p14:creationId xmlns:p14="http://schemas.microsoft.com/office/powerpoint/2010/main" val="305293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platzhalter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9308" y="188640"/>
            <a:ext cx="2375180" cy="1831975"/>
          </a:xfrm>
        </p:spPr>
      </p:pic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11560" y="3861048"/>
            <a:ext cx="7128792" cy="201900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de-DE" sz="3600" dirty="0" smtClean="0"/>
              <a:t>Wirtschaftsingenieurwesen </a:t>
            </a:r>
          </a:p>
          <a:p>
            <a:pPr marL="0" indent="0" algn="ctr">
              <a:buNone/>
            </a:pPr>
            <a:r>
              <a:rPr lang="de-DE" sz="3600" dirty="0" smtClean="0"/>
              <a:t>3. Semester</a:t>
            </a:r>
          </a:p>
          <a:p>
            <a:pPr marL="0" indent="0" algn="ctr">
              <a:buNone/>
            </a:pPr>
            <a:r>
              <a:rPr lang="de-DE" sz="3600" dirty="0" smtClean="0"/>
              <a:t>- Sprecher -</a:t>
            </a:r>
            <a:endParaRPr lang="de-DE" sz="360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9552" y="2060848"/>
            <a:ext cx="6383538" cy="1143000"/>
          </a:xfrm>
        </p:spPr>
        <p:txBody>
          <a:bodyPr/>
          <a:lstStyle/>
          <a:p>
            <a:r>
              <a:rPr lang="de-DE" dirty="0" smtClean="0">
                <a:solidFill>
                  <a:schemeClr val="accent5">
                    <a:lumMod val="75000"/>
                  </a:schemeClr>
                </a:solidFill>
              </a:rPr>
              <a:t>Andreas Krämer</a:t>
            </a:r>
            <a:endParaRPr lang="de-DE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2778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platzhalter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9308" y="188640"/>
            <a:ext cx="2375180" cy="1831975"/>
          </a:xfrm>
        </p:spPr>
      </p:pic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11560" y="3861048"/>
            <a:ext cx="7128792" cy="201900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de-DE" sz="3600" dirty="0" smtClean="0"/>
              <a:t>Wirtschaftsingenieurwesen</a:t>
            </a:r>
          </a:p>
          <a:p>
            <a:pPr marL="0" indent="0" algn="ctr">
              <a:buNone/>
            </a:pPr>
            <a:r>
              <a:rPr lang="de-DE" sz="3600" dirty="0"/>
              <a:t>5</a:t>
            </a:r>
            <a:r>
              <a:rPr lang="de-DE" sz="3600" dirty="0" smtClean="0"/>
              <a:t>. Semester</a:t>
            </a:r>
          </a:p>
          <a:p>
            <a:pPr marL="0" indent="0" algn="ctr">
              <a:buNone/>
            </a:pPr>
            <a:r>
              <a:rPr lang="de-DE" sz="3600" dirty="0" smtClean="0"/>
              <a:t>- Sprecherin -</a:t>
            </a:r>
            <a:endParaRPr lang="de-DE" sz="360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9552" y="2060848"/>
            <a:ext cx="6383538" cy="1143000"/>
          </a:xfrm>
        </p:spPr>
        <p:txBody>
          <a:bodyPr/>
          <a:lstStyle/>
          <a:p>
            <a:r>
              <a:rPr lang="de-DE" dirty="0" smtClean="0">
                <a:solidFill>
                  <a:schemeClr val="accent5">
                    <a:lumMod val="75000"/>
                  </a:schemeClr>
                </a:solidFill>
              </a:rPr>
              <a:t>Jessica Weber</a:t>
            </a:r>
            <a:endParaRPr lang="de-DE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9411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67544" y="3212976"/>
            <a:ext cx="7272808" cy="2736304"/>
          </a:xfrm>
        </p:spPr>
        <p:txBody>
          <a:bodyPr/>
          <a:lstStyle/>
          <a:p>
            <a:pPr marL="0" indent="0">
              <a:buNone/>
            </a:pPr>
            <a:r>
              <a:rPr lang="de-DE" sz="3200" b="1" dirty="0" smtClean="0"/>
              <a:t>Studentische Interessenvertreter</a:t>
            </a:r>
            <a:r>
              <a:rPr lang="de-DE" sz="3200" dirty="0" smtClean="0"/>
              <a:t>, die als </a:t>
            </a:r>
            <a:r>
              <a:rPr lang="de-DE" sz="3200" b="1" dirty="0" smtClean="0"/>
              <a:t>Schnittstelle</a:t>
            </a:r>
            <a:r>
              <a:rPr lang="de-DE" sz="3200" dirty="0" smtClean="0"/>
              <a:t> zwischen </a:t>
            </a:r>
            <a:r>
              <a:rPr lang="de-DE" sz="3200" b="1" dirty="0" smtClean="0"/>
              <a:t>Professoren</a:t>
            </a:r>
            <a:r>
              <a:rPr lang="de-DE" sz="3200" dirty="0" smtClean="0"/>
              <a:t>, </a:t>
            </a:r>
            <a:r>
              <a:rPr lang="de-DE" sz="3200" b="1" dirty="0" smtClean="0"/>
              <a:t>Hochschule</a:t>
            </a:r>
            <a:r>
              <a:rPr lang="de-DE" sz="3200" dirty="0" smtClean="0"/>
              <a:t> und </a:t>
            </a:r>
            <a:r>
              <a:rPr lang="de-DE" sz="3200" b="1" dirty="0" smtClean="0"/>
              <a:t>Studenten</a:t>
            </a:r>
            <a:r>
              <a:rPr lang="de-DE" sz="3200" dirty="0" smtClean="0"/>
              <a:t> fungieren</a:t>
            </a:r>
          </a:p>
          <a:p>
            <a:pPr marL="0" indent="0">
              <a:buNone/>
            </a:pPr>
            <a:endParaRPr lang="de-DE" dirty="0" smtClean="0"/>
          </a:p>
          <a:p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3528" y="908720"/>
            <a:ext cx="5688632" cy="1224136"/>
          </a:xfrm>
        </p:spPr>
        <p:txBody>
          <a:bodyPr/>
          <a:lstStyle/>
          <a:p>
            <a:r>
              <a:rPr lang="de-DE" dirty="0" smtClean="0"/>
              <a:t>Wer sind wir?</a:t>
            </a:r>
            <a:endParaRPr lang="de-DE" dirty="0"/>
          </a:p>
        </p:txBody>
      </p:sp>
      <p:pic>
        <p:nvPicPr>
          <p:cNvPr id="6" name="Bildplatzhalter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9308" y="188640"/>
            <a:ext cx="2375180" cy="1831975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</p:pic>
    </p:spTree>
    <p:extLst>
      <p:ext uri="{BB962C8B-B14F-4D97-AF65-F5344CB8AC3E}">
        <p14:creationId xmlns:p14="http://schemas.microsoft.com/office/powerpoint/2010/main" val="34747544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67544" y="2708920"/>
            <a:ext cx="7272808" cy="3816424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de-DE" sz="3800" dirty="0"/>
              <a:t>die </a:t>
            </a:r>
            <a:r>
              <a:rPr lang="de-DE" sz="3800" b="1" dirty="0"/>
              <a:t>aktive hochschulpolitische </a:t>
            </a:r>
            <a:r>
              <a:rPr lang="de-DE" sz="3800" b="1" dirty="0" smtClean="0"/>
              <a:t>Mitgestaltung</a:t>
            </a:r>
            <a:endParaRPr lang="de-DE" sz="3800" dirty="0"/>
          </a:p>
          <a:p>
            <a:pPr lvl="0"/>
            <a:r>
              <a:rPr lang="de-DE" sz="3800" b="1" dirty="0" smtClean="0"/>
              <a:t>Auswahl</a:t>
            </a:r>
            <a:r>
              <a:rPr lang="de-DE" sz="3800" dirty="0" smtClean="0"/>
              <a:t> neuer </a:t>
            </a:r>
            <a:r>
              <a:rPr lang="de-DE" sz="3800" dirty="0"/>
              <a:t>Professoren und Professorinnen</a:t>
            </a:r>
          </a:p>
          <a:p>
            <a:pPr lvl="0"/>
            <a:r>
              <a:rPr lang="de-DE" sz="3800" b="1" dirty="0"/>
              <a:t>Schlichten</a:t>
            </a:r>
            <a:r>
              <a:rPr lang="de-DE" sz="3800" dirty="0"/>
              <a:t> bei </a:t>
            </a:r>
            <a:r>
              <a:rPr lang="de-DE" sz="3800" dirty="0" smtClean="0"/>
              <a:t>Problemen</a:t>
            </a:r>
          </a:p>
          <a:p>
            <a:r>
              <a:rPr lang="de-DE" sz="3800" dirty="0"/>
              <a:t>die </a:t>
            </a:r>
            <a:r>
              <a:rPr lang="de-DE" sz="3800" b="1" dirty="0"/>
              <a:t>aktive Mitgestaltung </a:t>
            </a:r>
            <a:r>
              <a:rPr lang="de-DE" sz="3800" dirty="0"/>
              <a:t>der Lehrinhalte </a:t>
            </a:r>
            <a:r>
              <a:rPr lang="de-DE" sz="3800" dirty="0" smtClean="0"/>
              <a:t> </a:t>
            </a:r>
          </a:p>
          <a:p>
            <a:pPr lvl="0"/>
            <a:r>
              <a:rPr lang="de-DE" sz="3800" dirty="0" smtClean="0"/>
              <a:t>studentisches</a:t>
            </a:r>
            <a:r>
              <a:rPr lang="de-DE" sz="3800" b="1" dirty="0" smtClean="0"/>
              <a:t> </a:t>
            </a:r>
            <a:r>
              <a:rPr lang="de-DE" sz="3800" b="1" dirty="0" err="1" smtClean="0"/>
              <a:t>Mentoring</a:t>
            </a:r>
            <a:r>
              <a:rPr lang="de-DE" sz="3800" b="1" dirty="0" smtClean="0"/>
              <a:t>-Programm</a:t>
            </a:r>
            <a:endParaRPr lang="de-DE" sz="3800" b="1" dirty="0"/>
          </a:p>
          <a:p>
            <a:pPr lvl="0"/>
            <a:r>
              <a:rPr lang="de-DE" sz="3800" b="1" dirty="0"/>
              <a:t>Beratung </a:t>
            </a:r>
            <a:r>
              <a:rPr lang="de-DE" sz="3800" dirty="0"/>
              <a:t>zu </a:t>
            </a:r>
            <a:r>
              <a:rPr lang="de-DE" sz="3800" dirty="0" smtClean="0"/>
              <a:t>Studienangelegenheiten</a:t>
            </a:r>
          </a:p>
          <a:p>
            <a:pPr lvl="0"/>
            <a:r>
              <a:rPr lang="de-DE" sz="3800" dirty="0" smtClean="0"/>
              <a:t>Organisation </a:t>
            </a:r>
            <a:r>
              <a:rPr lang="de-DE" sz="3800" dirty="0"/>
              <a:t>von </a:t>
            </a:r>
            <a:r>
              <a:rPr lang="de-DE" sz="3800" b="1" dirty="0"/>
              <a:t>Veranstaltungen</a:t>
            </a:r>
            <a:r>
              <a:rPr lang="de-DE" sz="3800" dirty="0"/>
              <a:t> und </a:t>
            </a:r>
            <a:r>
              <a:rPr lang="de-DE" sz="3800" b="1" dirty="0"/>
              <a:t>Ausfahrten</a:t>
            </a:r>
          </a:p>
          <a:p>
            <a:pPr marL="0" indent="0">
              <a:buNone/>
            </a:pPr>
            <a:endParaRPr lang="de-DE" dirty="0" smtClean="0"/>
          </a:p>
          <a:p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3528" y="908720"/>
            <a:ext cx="5688632" cy="1224136"/>
          </a:xfrm>
        </p:spPr>
        <p:txBody>
          <a:bodyPr/>
          <a:lstStyle/>
          <a:p>
            <a:r>
              <a:rPr lang="de-DE" dirty="0" smtClean="0"/>
              <a:t>Was machen wir?</a:t>
            </a:r>
            <a:endParaRPr lang="de-DE" dirty="0"/>
          </a:p>
        </p:txBody>
      </p:sp>
      <p:pic>
        <p:nvPicPr>
          <p:cNvPr id="6" name="Bildplatzhalter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9308" y="188640"/>
            <a:ext cx="2375180" cy="1831975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</p:pic>
    </p:spTree>
    <p:extLst>
      <p:ext uri="{BB962C8B-B14F-4D97-AF65-F5344CB8AC3E}">
        <p14:creationId xmlns:p14="http://schemas.microsoft.com/office/powerpoint/2010/main" val="555352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7" name="Inhaltsplatzhalter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-600038"/>
            <a:ext cx="3096344" cy="4644518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9" name="Inhaltsplatzhalter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4030" y="2996952"/>
            <a:ext cx="5920519" cy="3946291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10" name="Inhaltsplatzhalter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21047">
            <a:off x="-1115461" y="3091053"/>
            <a:ext cx="5892042" cy="3928029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11" name="Inhaltsplatzhalter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21047">
            <a:off x="2746761" y="-841778"/>
            <a:ext cx="6607231" cy="4404822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971062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27584" y="1356113"/>
            <a:ext cx="3636085" cy="1258493"/>
          </a:xfrm>
        </p:spPr>
        <p:txBody>
          <a:bodyPr/>
          <a:lstStyle/>
          <a:p>
            <a:r>
              <a:rPr lang="de-DE" dirty="0" err="1" smtClean="0"/>
              <a:t>Erstiefahrt</a:t>
            </a:r>
            <a:r>
              <a:rPr lang="de-DE" dirty="0" smtClean="0"/>
              <a:t> nach Hohnstein</a:t>
            </a:r>
            <a:endParaRPr lang="de-DE" dirty="0"/>
          </a:p>
        </p:txBody>
      </p:sp>
      <p:pic>
        <p:nvPicPr>
          <p:cNvPr id="5" name="Inhaltsplatzhalt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21047">
            <a:off x="4060948" y="245828"/>
            <a:ext cx="5241207" cy="3494137"/>
          </a:xfr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512" y="3068960"/>
            <a:ext cx="4248472" cy="3456384"/>
          </a:xfrm>
        </p:spPr>
        <p:txBody>
          <a:bodyPr>
            <a:noAutofit/>
          </a:bodyPr>
          <a:lstStyle/>
          <a:p>
            <a:r>
              <a:rPr lang="de-DE" sz="2000" dirty="0" smtClean="0"/>
              <a:t>Bald ist es wieder soweit!</a:t>
            </a:r>
          </a:p>
          <a:p>
            <a:r>
              <a:rPr lang="de-DE" sz="2000" dirty="0" smtClean="0"/>
              <a:t>Am </a:t>
            </a:r>
            <a:r>
              <a:rPr lang="de-DE" sz="2000" b="1" dirty="0" smtClean="0"/>
              <a:t>04. und 05. November </a:t>
            </a:r>
            <a:r>
              <a:rPr lang="de-DE" sz="2000" dirty="0" smtClean="0"/>
              <a:t>wollen wir gemeinsam mit euch                      </a:t>
            </a:r>
            <a:r>
              <a:rPr lang="de-DE" sz="2000" b="1" dirty="0" smtClean="0"/>
              <a:t>Burg Hohnstein</a:t>
            </a:r>
            <a:r>
              <a:rPr lang="de-DE" sz="2000" dirty="0" smtClean="0"/>
              <a:t> unsicher machen.</a:t>
            </a:r>
          </a:p>
          <a:p>
            <a:r>
              <a:rPr lang="de-DE" sz="2000" dirty="0" smtClean="0"/>
              <a:t>Die Plätze sind </a:t>
            </a:r>
            <a:r>
              <a:rPr lang="de-DE" sz="2000" b="1" dirty="0" smtClean="0"/>
              <a:t>heiß begehrt </a:t>
            </a:r>
            <a:r>
              <a:rPr lang="de-DE" sz="2000" dirty="0" smtClean="0"/>
              <a:t>und </a:t>
            </a:r>
            <a:r>
              <a:rPr lang="de-DE" sz="2000" b="1" dirty="0" smtClean="0"/>
              <a:t>knapp</a:t>
            </a:r>
            <a:r>
              <a:rPr lang="de-DE" sz="2000" dirty="0"/>
              <a:t> </a:t>
            </a:r>
            <a:r>
              <a:rPr lang="de-DE" sz="2000" dirty="0" smtClean="0"/>
              <a:t>– schnelles Zuschlagen wird belohnt!</a:t>
            </a:r>
          </a:p>
          <a:p>
            <a:r>
              <a:rPr lang="de-DE" sz="2000" dirty="0" smtClean="0"/>
              <a:t>Anmeldung </a:t>
            </a:r>
            <a:r>
              <a:rPr lang="de-DE" sz="2000" dirty="0"/>
              <a:t>unter https://</a:t>
            </a:r>
            <a:r>
              <a:rPr lang="de-DE" sz="2000" dirty="0" smtClean="0"/>
              <a:t>goo.gl/forms/3Q1vSsW3MViW1bHq1</a:t>
            </a:r>
            <a:endParaRPr lang="de-DE" sz="2000" b="1" dirty="0" smtClean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123302">
            <a:off x="6307685" y="2858650"/>
            <a:ext cx="2838879" cy="1892585"/>
          </a:xfrm>
          <a:prstGeom prst="rect">
            <a:avLst/>
          </a:prstGeom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39" t="13426" r="10196" b="5890"/>
          <a:stretch/>
        </p:blipFill>
        <p:spPr bwMode="auto">
          <a:xfrm rot="21209769">
            <a:off x="5071266" y="4358843"/>
            <a:ext cx="3742934" cy="2400645"/>
          </a:xfrm>
          <a:prstGeom prst="rect">
            <a:avLst/>
          </a:prstGeom>
          <a:noFill/>
          <a:ln>
            <a:gradFill flip="none" rotWithShape="1">
              <a:gsLst>
                <a:gs pos="0">
                  <a:schemeClr val="accent5">
                    <a:lumMod val="75000"/>
                  </a:schemeClr>
                </a:gs>
                <a:gs pos="0">
                  <a:schemeClr val="accent5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6200000" scaled="1"/>
              <a:tileRect/>
            </a:gradFill>
          </a:ln>
          <a:effectLst>
            <a:outerShdw blurRad="63500" sx="103000" sy="103000" algn="ctr" rotWithShape="0">
              <a:srgbClr val="92D050">
                <a:alpha val="78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12569291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Zweitifahrt</a:t>
            </a:r>
            <a:r>
              <a:rPr lang="de-DE" dirty="0" smtClean="0"/>
              <a:t> nach Prag</a:t>
            </a:r>
            <a:endParaRPr lang="de-DE" dirty="0"/>
          </a:p>
        </p:txBody>
      </p:sp>
      <p:pic>
        <p:nvPicPr>
          <p:cNvPr id="5" name="Inhaltsplatzhalt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9048">
            <a:off x="4268640" y="1144917"/>
            <a:ext cx="4685574" cy="3123715"/>
          </a:xfr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41551" y="3501008"/>
            <a:ext cx="3996881" cy="2451478"/>
          </a:xfrm>
        </p:spPr>
        <p:txBody>
          <a:bodyPr>
            <a:normAutofit/>
          </a:bodyPr>
          <a:lstStyle/>
          <a:p>
            <a:endParaRPr lang="de-DE" dirty="0" smtClean="0"/>
          </a:p>
          <a:p>
            <a:r>
              <a:rPr lang="de-DE" sz="1800" dirty="0" smtClean="0"/>
              <a:t>Aller Anfang ist schwer – wir helfen!</a:t>
            </a:r>
          </a:p>
          <a:p>
            <a:r>
              <a:rPr lang="de-DE" sz="1800" dirty="0" smtClean="0"/>
              <a:t>Lernt eure neuen Kommilitonen und Kommilitoninnen auf einer gemeinsamen Ausfahrt nach Prag für den schmalen studentischen Geldbeutel kennen!</a:t>
            </a:r>
            <a:endParaRPr lang="de-DE" sz="1800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4653136"/>
            <a:ext cx="4680520" cy="2082009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621880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pstream">
  <a:themeElements>
    <a:clrScheme name="Hyperion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Hyperion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391</Words>
  <Application>Microsoft Office PowerPoint</Application>
  <PresentationFormat>Bildschirmpräsentation (4:3)</PresentationFormat>
  <Paragraphs>96</Paragraphs>
  <Slides>19</Slides>
  <Notes>6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19</vt:i4>
      </vt:variant>
    </vt:vector>
  </HeadingPairs>
  <TitlesOfParts>
    <vt:vector size="24" baseType="lpstr">
      <vt:lpstr>Calibri</vt:lpstr>
      <vt:lpstr>Georgia</vt:lpstr>
      <vt:lpstr>Trebuchet MS</vt:lpstr>
      <vt:lpstr>Wingdings</vt:lpstr>
      <vt:lpstr>Slipstream</vt:lpstr>
      <vt:lpstr>PowerPoint-Präsentation</vt:lpstr>
      <vt:lpstr>FSR WiWi Dein Ansprechpartner vor Ort</vt:lpstr>
      <vt:lpstr>Andreas Krämer</vt:lpstr>
      <vt:lpstr>Jessica Weber</vt:lpstr>
      <vt:lpstr>Wer sind wir?</vt:lpstr>
      <vt:lpstr>Was machen wir?</vt:lpstr>
      <vt:lpstr>PowerPoint-Präsentation</vt:lpstr>
      <vt:lpstr>Erstiefahrt nach Hohnstein</vt:lpstr>
      <vt:lpstr>Zweitifahrt nach Prag</vt:lpstr>
      <vt:lpstr>BuFaK Karlsruhe SoSe 2017</vt:lpstr>
      <vt:lpstr>Wer macht mit?</vt:lpstr>
      <vt:lpstr>Was bringt mir das?</vt:lpstr>
      <vt:lpstr>Wo findet ihr uns?</vt:lpstr>
      <vt:lpstr>Wie erreicht ihr uns?</vt:lpstr>
      <vt:lpstr>Was sind Mentoren?</vt:lpstr>
      <vt:lpstr>Wo könnt ihr   euch finden?</vt:lpstr>
      <vt:lpstr>Wichtig!</vt:lpstr>
      <vt:lpstr>Wie geht es weiter?</vt:lpstr>
      <vt:lpstr>Das Beste kommt zum Schluss…</vt:lpstr>
    </vt:vector>
  </TitlesOfParts>
  <Company>privat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Online</dc:creator>
  <cp:lastModifiedBy>FSR WIWI</cp:lastModifiedBy>
  <cp:revision>52</cp:revision>
  <dcterms:created xsi:type="dcterms:W3CDTF">2013-10-04T23:01:35Z</dcterms:created>
  <dcterms:modified xsi:type="dcterms:W3CDTF">2016-10-03T19:26:35Z</dcterms:modified>
</cp:coreProperties>
</file>