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8"/>
  </p:notesMasterIdLst>
  <p:sldIdLst>
    <p:sldId id="256" r:id="rId2"/>
    <p:sldId id="257" r:id="rId3"/>
    <p:sldId id="263" r:id="rId4"/>
    <p:sldId id="258" r:id="rId5"/>
    <p:sldId id="259" r:id="rId6"/>
    <p:sldId id="260" r:id="rId7"/>
    <p:sldId id="261" r:id="rId8"/>
    <p:sldId id="262" r:id="rId9"/>
    <p:sldId id="264" r:id="rId10"/>
    <p:sldId id="265" r:id="rId11"/>
    <p:sldId id="267" r:id="rId12"/>
    <p:sldId id="266" r:id="rId13"/>
    <p:sldId id="271" r:id="rId14"/>
    <p:sldId id="269" r:id="rId15"/>
    <p:sldId id="270" r:id="rId16"/>
    <p:sldId id="268" r:id="rId17"/>
    <p:sldId id="286" r:id="rId18"/>
    <p:sldId id="272" r:id="rId19"/>
    <p:sldId id="273" r:id="rId20"/>
    <p:sldId id="274" r:id="rId21"/>
    <p:sldId id="275" r:id="rId22"/>
    <p:sldId id="276" r:id="rId23"/>
    <p:sldId id="277" r:id="rId24"/>
    <p:sldId id="285" r:id="rId25"/>
    <p:sldId id="278" r:id="rId26"/>
    <p:sldId id="279" r:id="rId27"/>
    <p:sldId id="280" r:id="rId28"/>
    <p:sldId id="281" r:id="rId29"/>
    <p:sldId id="282" r:id="rId30"/>
    <p:sldId id="283" r:id="rId31"/>
    <p:sldId id="288" r:id="rId32"/>
    <p:sldId id="287" r:id="rId33"/>
    <p:sldId id="289" r:id="rId34"/>
    <p:sldId id="290" r:id="rId35"/>
    <p:sldId id="284" r:id="rId36"/>
    <p:sldId id="291" r:id="rId37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00" autoAdjust="0"/>
    <p:restoredTop sz="88462" autoAdjust="0"/>
  </p:normalViewPr>
  <p:slideViewPr>
    <p:cSldViewPr>
      <p:cViewPr varScale="1">
        <p:scale>
          <a:sx n="106" d="100"/>
          <a:sy n="106" d="100"/>
        </p:scale>
        <p:origin x="192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E3ABAD-05FD-4871-88DC-2FB49ECBCB1F}" type="datetimeFigureOut">
              <a:rPr lang="de-DE" smtClean="0"/>
              <a:pPr/>
              <a:t>18.09.2016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DAF860-054F-41DA-AF29-736087029624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8575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Verweis auf</a:t>
            </a:r>
            <a:r>
              <a:rPr lang="de-DE" baseline="0" dirty="0"/>
              <a:t> Extra-Vortrag für Nutzung erlaubter Züge und Mitnahme von Fahrrädern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DAF860-054F-41DA-AF29-736087029624}" type="slidenum">
              <a:rPr lang="de-DE" smtClean="0"/>
              <a:pPr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498825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/>
              <a:t>Dreamspark</a:t>
            </a:r>
            <a:r>
              <a:rPr lang="de-DE" baseline="0" dirty="0"/>
              <a:t> Erklärung.</a:t>
            </a:r>
          </a:p>
          <a:p>
            <a:r>
              <a:rPr lang="de-DE" baseline="0" dirty="0" err="1"/>
              <a:t>Dreamspark</a:t>
            </a:r>
            <a:r>
              <a:rPr lang="de-DE" baseline="0" dirty="0"/>
              <a:t> HTW -&gt; einfache Anmeldung</a:t>
            </a:r>
          </a:p>
          <a:p>
            <a:r>
              <a:rPr lang="de-DE" baseline="0" dirty="0" err="1"/>
              <a:t>Dreamspark</a:t>
            </a:r>
            <a:r>
              <a:rPr lang="de-DE" baseline="0" dirty="0"/>
              <a:t> Fakultät -&gt; Freischaltung im Laborbereich (gegenüber Z136b)</a:t>
            </a:r>
          </a:p>
          <a:p>
            <a:endParaRPr lang="de-DE" baseline="0" dirty="0"/>
          </a:p>
          <a:p>
            <a:r>
              <a:rPr lang="de-DE" baseline="0" dirty="0"/>
              <a:t>Erklärung der Begriffe VPN, SSH, OPAL, RDESKTOP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DAF860-054F-41DA-AF29-736087029624}" type="slidenum">
              <a:rPr lang="de-DE" smtClean="0"/>
              <a:pPr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633789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Erklärung Einstufungstest Englisch</a:t>
            </a:r>
          </a:p>
          <a:p>
            <a:endParaRPr lang="de-DE" dirty="0"/>
          </a:p>
          <a:p>
            <a:r>
              <a:rPr lang="de-DE" dirty="0"/>
              <a:t>Standardmäßig B2 (und C1 bzw. andere Sprache freiwillig) -&gt; brauch nicht hingehen</a:t>
            </a:r>
          </a:p>
          <a:p>
            <a:r>
              <a:rPr lang="de-DE" dirty="0"/>
              <a:t>C1</a:t>
            </a:r>
            <a:r>
              <a:rPr lang="de-DE" baseline="0" dirty="0"/>
              <a:t> oder andere Sprache zur Bewertung -&gt; muss hingehen und bestehen!!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DAF860-054F-41DA-AF29-736087029624}" type="slidenum">
              <a:rPr lang="de-DE" smtClean="0"/>
              <a:pPr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0679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baseline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DAF860-054F-41DA-AF29-736087029624}" type="slidenum">
              <a:rPr lang="de-DE" smtClean="0"/>
              <a:pPr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807292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Fragen Professoren -&gt; während Vorlesung, Praktika,</a:t>
            </a:r>
            <a:r>
              <a:rPr lang="de-DE" baseline="0" dirty="0"/>
              <a:t> außerhalb des Unterrichts (Sprechzeiten, Email)</a:t>
            </a:r>
          </a:p>
          <a:p>
            <a:r>
              <a:rPr lang="de-DE" baseline="0" dirty="0"/>
              <a:t>Besser Prüfung mitgemacht als geschoben</a:t>
            </a:r>
          </a:p>
          <a:p>
            <a:r>
              <a:rPr lang="de-DE" baseline="0" dirty="0"/>
              <a:t>Prüfung -&gt; max. 3 Versuche</a:t>
            </a:r>
          </a:p>
          <a:p>
            <a:r>
              <a:rPr lang="de-DE" baseline="0" dirty="0"/>
              <a:t>Prüfungstermine 4 Wochen vor Beginn bekanntgegeben -&gt; nur online/App -&gt; kann sich aber auch ändern!!!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DAF860-054F-41DA-AF29-736087029624}" type="slidenum">
              <a:rPr lang="de-DE" smtClean="0"/>
              <a:pPr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566499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HTW Forum!!!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DAF860-054F-41DA-AF29-736087029624}" type="slidenum">
              <a:rPr lang="de-DE" smtClean="0"/>
              <a:pPr/>
              <a:t>34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26646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13204-9AAD-479D-BA6E-0A8BE27D1993}" type="datetime1">
              <a:rPr lang="de-DE" smtClean="0"/>
              <a:pPr/>
              <a:t>18.09.2016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4B3A1-79FC-496A-A12D-5698FF874BE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C00CE-1FAE-4148-96A7-47E5CD12E30D}" type="datetime1">
              <a:rPr lang="de-DE" smtClean="0"/>
              <a:pPr/>
              <a:t>18.09.2016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4B3A1-79FC-496A-A12D-5698FF874BE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7909B-5047-420D-867D-6977F9EADD67}" type="datetime1">
              <a:rPr lang="de-DE" smtClean="0"/>
              <a:pPr/>
              <a:t>18.09.2016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4B3A1-79FC-496A-A12D-5698FF874BE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09AFD-069A-4EF0-AAEA-DC21F0620267}" type="datetime1">
              <a:rPr lang="de-DE" smtClean="0"/>
              <a:pPr/>
              <a:t>18.09.2016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4B3A1-79FC-496A-A12D-5698FF874BE3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C3143-758F-4F68-AC4A-7A4DE99780DC}" type="datetime1">
              <a:rPr lang="de-DE" smtClean="0"/>
              <a:pPr/>
              <a:t>18.09.2016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4B3A1-79FC-496A-A12D-5698FF874BE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074DE-C993-4FB8-B6F2-266AF3AD0AE4}" type="datetime1">
              <a:rPr lang="de-DE" smtClean="0"/>
              <a:pPr/>
              <a:t>18.09.2016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4B3A1-79FC-496A-A12D-5698FF874BE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DAFF3-16C3-4CEB-B93D-B7C6D416AE31}" type="datetime1">
              <a:rPr lang="de-DE" smtClean="0"/>
              <a:pPr/>
              <a:t>18.09.2016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4B3A1-79FC-496A-A12D-5698FF874BE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449EA-DEA5-4EB6-A419-00EB1A561C57}" type="datetime1">
              <a:rPr lang="de-DE" smtClean="0"/>
              <a:pPr/>
              <a:t>18.09.2016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4B3A1-79FC-496A-A12D-5698FF874BE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56B2C-8342-4718-9EA0-2D98FFA142D1}" type="datetime1">
              <a:rPr lang="de-DE" smtClean="0"/>
              <a:pPr/>
              <a:t>18.09.2016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4B3A1-79FC-496A-A12D-5698FF874BE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A7CAE-0683-4D19-9E7F-D516521AF2EA}" type="datetime1">
              <a:rPr lang="de-DE" smtClean="0"/>
              <a:pPr/>
              <a:t>18.09.2016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4B3A1-79FC-496A-A12D-5698FF874BE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DF18E-5257-46CE-9097-94BD9D4613BE}" type="datetime1">
              <a:rPr lang="de-DE" smtClean="0"/>
              <a:pPr/>
              <a:t>18.09.2016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4B3A1-79FC-496A-A12D-5698FF874BE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CED346-1043-4FB0-B0D2-B3C1D90880C5}" type="datetime1">
              <a:rPr lang="de-DE" smtClean="0"/>
              <a:pPr/>
              <a:t>18.09.2016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14B3A1-79FC-496A-A12D-5698FF874BE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htw-dresden.de/studium/studierende/htw-dresden-app.html" TargetMode="External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hyperlink" Target="http://www2.htw-dresden.de/~rawa/cgi-bin/auf/raiplan.php" TargetMode="External"/><Relationship Id="rId13" Type="http://schemas.openxmlformats.org/officeDocument/2006/relationships/hyperlink" Target="https://www.slub-dresden.de/startseite/" TargetMode="External"/><Relationship Id="rId3" Type="http://schemas.openxmlformats.org/officeDocument/2006/relationships/hyperlink" Target="https://bildungsportal.sachsen.de/opal/dmz/" TargetMode="External"/><Relationship Id="rId7" Type="http://schemas.openxmlformats.org/officeDocument/2006/relationships/hyperlink" Target="https://www.htw-dresden.de/studium/studierende/htw-dresden-app.html" TargetMode="External"/><Relationship Id="rId12" Type="http://schemas.openxmlformats.org/officeDocument/2006/relationships/hyperlink" Target="https://www.htw-dresden.de/bib.html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hyperlink" Target="www2.htw-dresden.de/~fsr_info" TargetMode="External"/><Relationship Id="rId11" Type="http://schemas.openxmlformats.org/officeDocument/2006/relationships/hyperlink" Target="https://www.htw-dresden.de/jobboerse/" TargetMode="External"/><Relationship Id="rId5" Type="http://schemas.openxmlformats.org/officeDocument/2006/relationships/hyperlink" Target="http://www.stura.htw-dresden.de/" TargetMode="External"/><Relationship Id="rId10" Type="http://schemas.openxmlformats.org/officeDocument/2006/relationships/hyperlink" Target="https://www.dreamspark.com/" TargetMode="External"/><Relationship Id="rId4" Type="http://schemas.openxmlformats.org/officeDocument/2006/relationships/hyperlink" Target="https://wwwqis.htw-dresden.de/" TargetMode="External"/><Relationship Id="rId9" Type="http://schemas.openxmlformats.org/officeDocument/2006/relationships/hyperlink" Target="http://www2.htw-dresden.de/~rawa/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www2.htw-dresden.de/~fsr_info" TargetMode="External"/><Relationship Id="rId7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fsr_info@htw-dresden.de" TargetMode="External"/><Relationship Id="rId5" Type="http://schemas.openxmlformats.org/officeDocument/2006/relationships/hyperlink" Target="https://plus.google.com/+fsrinfo" TargetMode="External"/><Relationship Id="rId4" Type="http://schemas.openxmlformats.org/officeDocument/2006/relationships/hyperlink" Target="http://www.facebook.com/htwdd.fsr.info/" TargetMode="Externa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5652120" y="6021288"/>
            <a:ext cx="3923928" cy="720080"/>
          </a:xfrm>
        </p:spPr>
        <p:txBody>
          <a:bodyPr/>
          <a:lstStyle/>
          <a:p>
            <a:r>
              <a:rPr lang="de-DE" dirty="0"/>
              <a:t>03.10.2016</a:t>
            </a:r>
          </a:p>
        </p:txBody>
      </p:sp>
      <p:pic>
        <p:nvPicPr>
          <p:cNvPr id="1026" name="Picture 2" descr="C:\Users\Markus\Pictures\fsr_logo201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2348880"/>
            <a:ext cx="5034513" cy="18722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chemeClr val="tx2"/>
                </a:solidFill>
              </a:rPr>
              <a:t>Allgemeines zur Fakultät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971600" y="1556792"/>
            <a:ext cx="7704856" cy="4032448"/>
          </a:xfrm>
        </p:spPr>
        <p:txBody>
          <a:bodyPr>
            <a:normAutofit fontScale="70000" lnSpcReduction="20000"/>
          </a:bodyPr>
          <a:lstStyle/>
          <a:p>
            <a:pPr marL="514350" indent="-514350">
              <a:buNone/>
            </a:pPr>
            <a:r>
              <a:rPr lang="de-DE" dirty="0">
                <a:solidFill>
                  <a:schemeClr val="tx2"/>
                </a:solidFill>
              </a:rPr>
              <a:t>Name:</a:t>
            </a:r>
            <a:r>
              <a:rPr lang="de-DE" dirty="0"/>
              <a:t> Fakultät Informatik / Mathematik</a:t>
            </a:r>
          </a:p>
          <a:p>
            <a:pPr marL="514350" indent="-514350">
              <a:buNone/>
            </a:pPr>
            <a:r>
              <a:rPr lang="de-DE" dirty="0">
                <a:solidFill>
                  <a:schemeClr val="tx2"/>
                </a:solidFill>
              </a:rPr>
              <a:t>Dekan:</a:t>
            </a:r>
            <a:r>
              <a:rPr lang="de-DE" dirty="0"/>
              <a:t> Professor </a:t>
            </a:r>
            <a:r>
              <a:rPr lang="de-DE" dirty="0" err="1"/>
              <a:t>Westfeld</a:t>
            </a:r>
            <a:endParaRPr lang="de-DE" dirty="0"/>
          </a:p>
          <a:p>
            <a:pPr marL="514350" indent="-514350">
              <a:buNone/>
            </a:pPr>
            <a:r>
              <a:rPr lang="de-DE" dirty="0">
                <a:solidFill>
                  <a:schemeClr val="tx2"/>
                </a:solidFill>
              </a:rPr>
              <a:t>Studiengänge:</a:t>
            </a:r>
            <a:r>
              <a:rPr lang="de-DE" dirty="0"/>
              <a:t> </a:t>
            </a:r>
          </a:p>
          <a:p>
            <a:pPr marL="514350" indent="-514350">
              <a:buNone/>
            </a:pPr>
            <a:r>
              <a:rPr lang="de-DE" dirty="0"/>
              <a:t>	Allgemeine Informatik (B/D), Medieninformatik (B/D), Wirtschaftsinformatik (B/D), </a:t>
            </a:r>
          </a:p>
          <a:p>
            <a:pPr marL="514350" indent="-514350">
              <a:buNone/>
            </a:pPr>
            <a:r>
              <a:rPr lang="de-DE" sz="2200" dirty="0"/>
              <a:t>	</a:t>
            </a:r>
            <a:r>
              <a:rPr lang="de-DE" sz="3500" dirty="0"/>
              <a:t>Master Angewandte Informationstechnologien</a:t>
            </a:r>
          </a:p>
          <a:p>
            <a:pPr marL="514350" indent="-514350">
              <a:buNone/>
            </a:pPr>
            <a:endParaRPr lang="de-DE" sz="3500" dirty="0"/>
          </a:p>
          <a:p>
            <a:pPr marL="514350" indent="-514350">
              <a:buNone/>
            </a:pPr>
            <a:r>
              <a:rPr lang="de-DE" dirty="0">
                <a:solidFill>
                  <a:schemeClr val="tx2"/>
                </a:solidFill>
              </a:rPr>
              <a:t>Studenten:</a:t>
            </a:r>
            <a:r>
              <a:rPr lang="de-DE" dirty="0"/>
              <a:t> ca. 600</a:t>
            </a:r>
          </a:p>
          <a:p>
            <a:pPr marL="514350" indent="-514350">
              <a:buNone/>
            </a:pPr>
            <a:r>
              <a:rPr lang="de-DE" dirty="0">
                <a:solidFill>
                  <a:schemeClr val="tx2"/>
                </a:solidFill>
              </a:rPr>
              <a:t>Professoren: </a:t>
            </a:r>
            <a:r>
              <a:rPr lang="de-DE" dirty="0"/>
              <a:t>ca. 30</a:t>
            </a:r>
          </a:p>
          <a:p>
            <a:pPr marL="514350" indent="-514350">
              <a:buNone/>
            </a:pPr>
            <a:endParaRPr lang="de-DE" dirty="0"/>
          </a:p>
          <a:p>
            <a:pPr marL="514350" indent="-514350">
              <a:buNone/>
            </a:pPr>
            <a:r>
              <a:rPr lang="de-DE" dirty="0"/>
              <a:t>Wechsel zwischen Bachelor und Diplom bis 4. Semester</a:t>
            </a:r>
          </a:p>
        </p:txBody>
      </p:sp>
      <p:pic>
        <p:nvPicPr>
          <p:cNvPr id="2050" name="Picture 2" descr="C:\Users\Markus\Pictures\fsr_logo201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5445224"/>
            <a:ext cx="2792272" cy="1038377"/>
          </a:xfrm>
          <a:prstGeom prst="rect">
            <a:avLst/>
          </a:prstGeom>
          <a:noFill/>
        </p:spPr>
      </p:pic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4B3A1-79FC-496A-A12D-5698FF874BE3}" type="slidenum">
              <a:rPr lang="de-DE" smtClean="0"/>
              <a:pPr/>
              <a:t>10</a:t>
            </a:fld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chemeClr val="tx2"/>
                </a:solidFill>
              </a:rPr>
              <a:t>Studentenausweis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259632" y="1700808"/>
            <a:ext cx="7488832" cy="3600400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Font typeface="Wingdings" pitchFamily="2" charset="2"/>
              <a:buChar char="Ø"/>
            </a:pPr>
            <a:r>
              <a:rPr lang="de-DE" dirty="0"/>
              <a:t>E-</a:t>
            </a:r>
            <a:r>
              <a:rPr lang="de-DE" dirty="0" err="1"/>
              <a:t>Meal</a:t>
            </a:r>
            <a:r>
              <a:rPr lang="de-DE" dirty="0"/>
              <a:t> (Elektronisches Zahlungsmittel) </a:t>
            </a:r>
          </a:p>
          <a:p>
            <a:pPr marL="914400" lvl="1" indent="-514350">
              <a:buFont typeface="Wingdings" pitchFamily="2" charset="2"/>
              <a:buChar char="Ø"/>
            </a:pPr>
            <a:r>
              <a:rPr lang="de-DE" dirty="0"/>
              <a:t>Mensa</a:t>
            </a:r>
          </a:p>
          <a:p>
            <a:pPr marL="914400" lvl="1" indent="-514350">
              <a:buFont typeface="Wingdings" pitchFamily="2" charset="2"/>
              <a:buChar char="Ø"/>
            </a:pPr>
            <a:r>
              <a:rPr lang="de-DE" dirty="0"/>
              <a:t>Café Listig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de-DE" dirty="0"/>
              <a:t>Zugangskarte</a:t>
            </a:r>
          </a:p>
          <a:p>
            <a:pPr marL="914400" lvl="1" indent="-514350">
              <a:buFont typeface="Wingdings" pitchFamily="2" charset="2"/>
              <a:buChar char="Ø"/>
            </a:pPr>
            <a:r>
              <a:rPr lang="de-DE" dirty="0"/>
              <a:t>HTW</a:t>
            </a:r>
          </a:p>
          <a:p>
            <a:pPr marL="914400" lvl="1" indent="-514350">
              <a:buFont typeface="Wingdings" pitchFamily="2" charset="2"/>
              <a:buChar char="Ø"/>
            </a:pPr>
            <a:r>
              <a:rPr lang="de-DE" dirty="0"/>
              <a:t>Parkplatz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de-DE" dirty="0"/>
              <a:t>Identifikation (Prüfung, Wahlen)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de-DE" dirty="0"/>
              <a:t>Bibliothekskarte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de-DE" dirty="0"/>
              <a:t>Fahrkarte (Nahverkehr, Züge in Sachsen)</a:t>
            </a:r>
          </a:p>
        </p:txBody>
      </p:sp>
      <p:pic>
        <p:nvPicPr>
          <p:cNvPr id="2050" name="Picture 2" descr="C:\Users\Markus\Pictures\fsr_logo201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5445224"/>
            <a:ext cx="2792272" cy="1038377"/>
          </a:xfrm>
          <a:prstGeom prst="rect">
            <a:avLst/>
          </a:prstGeom>
          <a:noFill/>
        </p:spPr>
      </p:pic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4B3A1-79FC-496A-A12D-5698FF874BE3}" type="slidenum">
              <a:rPr lang="de-DE" smtClean="0"/>
              <a:pPr/>
              <a:t>11</a:t>
            </a:fld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chemeClr val="tx2"/>
                </a:solidFill>
              </a:rPr>
              <a:t>Nummern</a:t>
            </a:r>
          </a:p>
        </p:txBody>
      </p:sp>
      <p:pic>
        <p:nvPicPr>
          <p:cNvPr id="2050" name="Picture 2" descr="C:\Users\Markus\Pictures\fsr_logo201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5445224"/>
            <a:ext cx="2792272" cy="1038377"/>
          </a:xfrm>
          <a:prstGeom prst="rect">
            <a:avLst/>
          </a:prstGeom>
          <a:noFill/>
        </p:spPr>
      </p:pic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4B3A1-79FC-496A-A12D-5698FF874BE3}" type="slidenum">
              <a:rPr lang="de-DE" smtClean="0"/>
              <a:pPr/>
              <a:t>12</a:t>
            </a:fld>
            <a:endParaRPr lang="de-DE" dirty="0"/>
          </a:p>
        </p:txBody>
      </p:sp>
      <p:graphicFrame>
        <p:nvGraphicFramePr>
          <p:cNvPr id="7" name="Inhaltsplatzhalt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93520082"/>
              </p:ext>
            </p:extLst>
          </p:nvPr>
        </p:nvGraphicFramePr>
        <p:xfrm>
          <a:off x="457200" y="1600200"/>
          <a:ext cx="8229600" cy="1285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Bibliotheksnummer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de-DE" dirty="0"/>
                        <a:t> </a:t>
                      </a:r>
                      <a:r>
                        <a:rPr lang="de-DE" dirty="0" err="1"/>
                        <a:t>sXXXXX</a:t>
                      </a:r>
                      <a:endParaRPr lang="de-DE" dirty="0"/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de-DE" dirty="0"/>
                        <a:t> Zentraler </a:t>
                      </a:r>
                      <a:r>
                        <a:rPr lang="de-DE" dirty="0" err="1"/>
                        <a:t>Loginname</a:t>
                      </a:r>
                      <a:r>
                        <a:rPr lang="de-DE" dirty="0"/>
                        <a:t> (WLAN, Labor etc.)</a:t>
                      </a:r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de-DE" dirty="0"/>
                        <a:t> E-Mailadresse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8" name="Inhaltsplatzhalter 6"/>
          <p:cNvGraphicFramePr>
            <a:graphicFrameLocks/>
          </p:cNvGraphicFramePr>
          <p:nvPr/>
        </p:nvGraphicFramePr>
        <p:xfrm>
          <a:off x="467544" y="3501008"/>
          <a:ext cx="8229600" cy="128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34600">
                <a:tc>
                  <a:txBody>
                    <a:bodyPr/>
                    <a:lstStyle/>
                    <a:p>
                      <a:r>
                        <a:rPr lang="de-DE" dirty="0" err="1"/>
                        <a:t>Matrikelnummer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de-DE" dirty="0"/>
                        <a:t> XXXXX</a:t>
                      </a:r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de-DE" dirty="0"/>
                        <a:t> Prüfungsnummer</a:t>
                      </a:r>
                      <a:r>
                        <a:rPr lang="de-DE" baseline="0" dirty="0"/>
                        <a:t> (darunter werden Noten veröffentlicht)</a:t>
                      </a:r>
                      <a:endParaRPr lang="de-DE" dirty="0"/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de-DE" dirty="0"/>
                        <a:t> </a:t>
                      </a:r>
                      <a:r>
                        <a:rPr lang="de-DE" dirty="0">
                          <a:solidFill>
                            <a:schemeClr val="accent6"/>
                          </a:solidFill>
                        </a:rPr>
                        <a:t>nicht</a:t>
                      </a:r>
                      <a:r>
                        <a:rPr lang="de-DE" baseline="0" dirty="0">
                          <a:solidFill>
                            <a:schemeClr val="accent6"/>
                          </a:solidFill>
                        </a:rPr>
                        <a:t> mit dem Namen angeben!</a:t>
                      </a:r>
                      <a:endParaRPr lang="de-DE" dirty="0">
                        <a:solidFill>
                          <a:schemeClr val="accent6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chemeClr val="tx2"/>
                </a:solidFill>
              </a:rPr>
              <a:t>E-Mailadressen</a:t>
            </a:r>
          </a:p>
        </p:txBody>
      </p:sp>
      <p:pic>
        <p:nvPicPr>
          <p:cNvPr id="2050" name="Picture 2" descr="C:\Users\Markus\Pictures\fsr_logo201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5445224"/>
            <a:ext cx="2792272" cy="1038377"/>
          </a:xfrm>
          <a:prstGeom prst="rect">
            <a:avLst/>
          </a:prstGeom>
          <a:noFill/>
        </p:spPr>
      </p:pic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4B3A1-79FC-496A-A12D-5698FF874BE3}" type="slidenum">
              <a:rPr lang="de-DE" smtClean="0"/>
              <a:pPr/>
              <a:t>13</a:t>
            </a:fld>
            <a:endParaRPr lang="de-DE" dirty="0"/>
          </a:p>
        </p:txBody>
      </p:sp>
      <p:graphicFrame>
        <p:nvGraphicFramePr>
          <p:cNvPr id="7" name="Inhaltsplatzhalt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49239979"/>
              </p:ext>
            </p:extLst>
          </p:nvPr>
        </p:nvGraphicFramePr>
        <p:xfrm>
          <a:off x="457200" y="1600200"/>
          <a:ext cx="8229600" cy="1285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Fakultätsadresse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de-DE" dirty="0"/>
                        <a:t> http://mail.informatik.htw-dresden.de</a:t>
                      </a:r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de-DE" dirty="0"/>
                        <a:t> sXXXXX@informatik.htw-dresden.de</a:t>
                      </a:r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de-DE" dirty="0"/>
                        <a:t> fakultätsinterne</a:t>
                      </a:r>
                      <a:r>
                        <a:rPr lang="de-DE" baseline="0" dirty="0"/>
                        <a:t> Funktionen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8" name="Inhaltsplatzhalter 6"/>
          <p:cNvGraphicFramePr>
            <a:graphicFrameLocks/>
          </p:cNvGraphicFramePr>
          <p:nvPr/>
        </p:nvGraphicFramePr>
        <p:xfrm>
          <a:off x="467544" y="3501008"/>
          <a:ext cx="8229600" cy="128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34600">
                <a:tc>
                  <a:txBody>
                    <a:bodyPr/>
                    <a:lstStyle/>
                    <a:p>
                      <a:r>
                        <a:rPr lang="de-DE" dirty="0"/>
                        <a:t>Hochschuladresse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de-DE" dirty="0"/>
                        <a:t> http://webmail.htw-dresden.de</a:t>
                      </a:r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de-DE" dirty="0"/>
                        <a:t> sXXXXX@htw-dresden.de</a:t>
                      </a:r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de-DE" dirty="0"/>
                        <a:t> Hochschulinformationen</a:t>
                      </a:r>
                      <a:endParaRPr lang="de-DE" dirty="0">
                        <a:solidFill>
                          <a:schemeClr val="accent6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chemeClr val="tx2"/>
                </a:solidFill>
              </a:rPr>
              <a:t>Weitere Zugänge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971600" y="1412776"/>
            <a:ext cx="8172400" cy="4320480"/>
          </a:xfrm>
        </p:spPr>
        <p:txBody>
          <a:bodyPr>
            <a:normAutofit fontScale="55000" lnSpcReduction="20000"/>
          </a:bodyPr>
          <a:lstStyle/>
          <a:p>
            <a:pPr marL="514350" indent="-514350">
              <a:buNone/>
            </a:pPr>
            <a:r>
              <a:rPr lang="de-DE" dirty="0">
                <a:solidFill>
                  <a:schemeClr val="tx2"/>
                </a:solidFill>
              </a:rPr>
              <a:t>Notenportal:</a:t>
            </a:r>
            <a:r>
              <a:rPr lang="de-DE" dirty="0"/>
              <a:t>  </a:t>
            </a:r>
          </a:p>
          <a:p>
            <a:pPr marL="514350" indent="-514350">
              <a:buNone/>
            </a:pPr>
            <a:r>
              <a:rPr lang="de-DE" dirty="0">
                <a:solidFill>
                  <a:schemeClr val="accent1"/>
                </a:solidFill>
              </a:rPr>
              <a:t>		</a:t>
            </a:r>
            <a:r>
              <a:rPr lang="de-DE" sz="3300" dirty="0">
                <a:solidFill>
                  <a:schemeClr val="accent1"/>
                </a:solidFill>
              </a:rPr>
              <a:t>https://wwwqis.htw-dresden.de</a:t>
            </a:r>
            <a:br>
              <a:rPr lang="de-DE" dirty="0"/>
            </a:br>
            <a:r>
              <a:rPr lang="de-DE" dirty="0"/>
              <a:t>	- Login: Matr.NR., Passwort (per Post)</a:t>
            </a:r>
          </a:p>
          <a:p>
            <a:pPr marL="514350" indent="-514350">
              <a:buNone/>
            </a:pPr>
            <a:r>
              <a:rPr lang="de-DE" dirty="0">
                <a:solidFill>
                  <a:schemeClr val="tx2"/>
                </a:solidFill>
              </a:rPr>
              <a:t>OPAL:</a:t>
            </a:r>
            <a:endParaRPr lang="de-DE" dirty="0"/>
          </a:p>
          <a:p>
            <a:pPr marL="514350" indent="-514350">
              <a:buNone/>
            </a:pPr>
            <a:r>
              <a:rPr lang="de-DE" dirty="0">
                <a:solidFill>
                  <a:schemeClr val="accent1"/>
                </a:solidFill>
              </a:rPr>
              <a:t>		https://bildungsportal.sachsen.de/opal</a:t>
            </a:r>
          </a:p>
          <a:p>
            <a:pPr marL="514350" indent="-514350">
              <a:buNone/>
            </a:pPr>
            <a:r>
              <a:rPr lang="de-DE" dirty="0"/>
              <a:t>		- Login: S-Nummer, Passwort (per Post)</a:t>
            </a:r>
          </a:p>
          <a:p>
            <a:pPr marL="514350" indent="-514350">
              <a:buNone/>
            </a:pPr>
            <a:r>
              <a:rPr lang="de-DE" dirty="0" err="1">
                <a:solidFill>
                  <a:schemeClr val="tx2"/>
                </a:solidFill>
              </a:rPr>
              <a:t>ssh</a:t>
            </a:r>
            <a:r>
              <a:rPr lang="de-DE" dirty="0">
                <a:solidFill>
                  <a:schemeClr val="tx2"/>
                </a:solidFill>
              </a:rPr>
              <a:t>:  </a:t>
            </a:r>
          </a:p>
          <a:p>
            <a:pPr marL="514350" indent="-514350">
              <a:buNone/>
            </a:pPr>
            <a:r>
              <a:rPr lang="de-DE" dirty="0">
                <a:solidFill>
                  <a:schemeClr val="tx2"/>
                </a:solidFill>
              </a:rPr>
              <a:t>		</a:t>
            </a:r>
            <a:r>
              <a:rPr lang="de-DE" dirty="0">
                <a:solidFill>
                  <a:schemeClr val="accent1"/>
                </a:solidFill>
              </a:rPr>
              <a:t>ssh://rob.rz.htw-dresden.de   bzw. ssh://ilux150.informatik.htw-dresden.de</a:t>
            </a:r>
          </a:p>
          <a:p>
            <a:pPr marL="514350" indent="-514350">
              <a:buNone/>
            </a:pPr>
            <a:r>
              <a:rPr lang="de-DE" dirty="0"/>
              <a:t>		- Login: S-Nummer, Passwort (Unix)</a:t>
            </a:r>
            <a:endParaRPr lang="de-DE" dirty="0">
              <a:solidFill>
                <a:schemeClr val="accent1"/>
              </a:solidFill>
            </a:endParaRPr>
          </a:p>
          <a:p>
            <a:pPr marL="514350" indent="-514350">
              <a:buNone/>
            </a:pPr>
            <a:r>
              <a:rPr lang="de-DE" dirty="0" err="1">
                <a:solidFill>
                  <a:schemeClr val="tx2"/>
                </a:solidFill>
              </a:rPr>
              <a:t>rdesktop</a:t>
            </a:r>
            <a:r>
              <a:rPr lang="de-DE" dirty="0">
                <a:solidFill>
                  <a:schemeClr val="tx2"/>
                </a:solidFill>
              </a:rPr>
              <a:t>: </a:t>
            </a:r>
          </a:p>
          <a:p>
            <a:pPr marL="514350" indent="-514350">
              <a:buNone/>
            </a:pPr>
            <a:r>
              <a:rPr lang="de-DE" dirty="0"/>
              <a:t>		</a:t>
            </a:r>
            <a:r>
              <a:rPr lang="de-DE" dirty="0">
                <a:solidFill>
                  <a:schemeClr val="accent1"/>
                </a:solidFill>
              </a:rPr>
              <a:t>its56.informatik.htw-dresden.de</a:t>
            </a:r>
          </a:p>
          <a:p>
            <a:pPr marL="514350" indent="-514350">
              <a:buNone/>
            </a:pPr>
            <a:r>
              <a:rPr lang="de-DE" dirty="0">
                <a:solidFill>
                  <a:schemeClr val="accent1"/>
                </a:solidFill>
              </a:rPr>
              <a:t>		</a:t>
            </a:r>
            <a:r>
              <a:rPr lang="de-DE" dirty="0"/>
              <a:t> - Login: S-Nummer, Passwort (Unix)</a:t>
            </a:r>
            <a:endParaRPr lang="de-DE" dirty="0">
              <a:solidFill>
                <a:schemeClr val="accent1"/>
              </a:solidFill>
            </a:endParaRPr>
          </a:p>
          <a:p>
            <a:pPr marL="514350" indent="-514350">
              <a:buNone/>
            </a:pPr>
            <a:endParaRPr lang="de-DE" dirty="0"/>
          </a:p>
          <a:p>
            <a:pPr marL="514350" indent="-514350">
              <a:buNone/>
            </a:pPr>
            <a:r>
              <a:rPr lang="de-DE" dirty="0"/>
              <a:t>Sowie VPN, Samba, Microsoft </a:t>
            </a:r>
            <a:r>
              <a:rPr lang="de-DE" dirty="0" err="1"/>
              <a:t>Imagine</a:t>
            </a:r>
            <a:r>
              <a:rPr lang="de-DE" dirty="0"/>
              <a:t> (</a:t>
            </a:r>
            <a:r>
              <a:rPr lang="de-DE" dirty="0" err="1"/>
              <a:t>Dreamspark</a:t>
            </a:r>
            <a:r>
              <a:rPr lang="de-DE" dirty="0"/>
              <a:t>) etc.</a:t>
            </a:r>
          </a:p>
          <a:p>
            <a:pPr marL="514350" indent="-514350">
              <a:buNone/>
            </a:pPr>
            <a:endParaRPr lang="de-DE" dirty="0"/>
          </a:p>
        </p:txBody>
      </p:sp>
      <p:pic>
        <p:nvPicPr>
          <p:cNvPr id="2050" name="Picture 2" descr="C:\Users\Markus\Pictures\fsr_logo201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5445224"/>
            <a:ext cx="2792272" cy="1038377"/>
          </a:xfrm>
          <a:prstGeom prst="rect">
            <a:avLst/>
          </a:prstGeom>
          <a:noFill/>
        </p:spPr>
      </p:pic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4B3A1-79FC-496A-A12D-5698FF874BE3}" type="slidenum">
              <a:rPr lang="de-DE" smtClean="0"/>
              <a:pPr/>
              <a:t>14</a:t>
            </a:fld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chemeClr val="tx2"/>
                </a:solidFill>
              </a:rPr>
              <a:t>WLAN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971600" y="1412776"/>
            <a:ext cx="8568952" cy="4320480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de-DE" sz="2600" dirty="0">
                <a:solidFill>
                  <a:schemeClr val="tx2"/>
                </a:solidFill>
              </a:rPr>
              <a:t>EDUROAM:</a:t>
            </a:r>
            <a:r>
              <a:rPr lang="de-DE" sz="2600" dirty="0"/>
              <a:t>  </a:t>
            </a:r>
          </a:p>
          <a:p>
            <a:pPr marL="514350" indent="-514350">
              <a:buNone/>
            </a:pPr>
            <a:r>
              <a:rPr lang="de-DE" sz="2600" dirty="0">
                <a:solidFill>
                  <a:schemeClr val="accent1"/>
                </a:solidFill>
              </a:rPr>
              <a:t>		</a:t>
            </a:r>
            <a:r>
              <a:rPr lang="de-DE" sz="2600" dirty="0"/>
              <a:t>Einrichten </a:t>
            </a:r>
            <a:endParaRPr lang="de-DE" sz="2600" dirty="0">
              <a:solidFill>
                <a:schemeClr val="accent1"/>
              </a:solidFill>
            </a:endParaRPr>
          </a:p>
          <a:p>
            <a:pPr marL="514350" indent="-514350">
              <a:buNone/>
            </a:pPr>
            <a:r>
              <a:rPr lang="de-DE" sz="2600" dirty="0">
                <a:solidFill>
                  <a:schemeClr val="accent1"/>
                </a:solidFill>
              </a:rPr>
              <a:t>		htw-dresden.de -&gt; Rechenzentrum -&gt; WLAN</a:t>
            </a:r>
          </a:p>
          <a:p>
            <a:pPr marL="514350" indent="-514350">
              <a:buNone/>
            </a:pPr>
            <a:r>
              <a:rPr lang="de-DE" sz="2600" dirty="0">
                <a:solidFill>
                  <a:schemeClr val="accent1"/>
                </a:solidFill>
              </a:rPr>
              <a:t>		</a:t>
            </a:r>
            <a:r>
              <a:rPr lang="de-DE" sz="2600" dirty="0"/>
              <a:t>europaweit an Unis verfügbar</a:t>
            </a:r>
          </a:p>
          <a:p>
            <a:pPr marL="514350" indent="-514350">
              <a:buNone/>
            </a:pPr>
            <a:r>
              <a:rPr lang="de-DE" sz="2600" dirty="0"/>
              <a:t>		-&gt; Login: sXXXXX@htw-dresden.de, Passwort (Unix)</a:t>
            </a:r>
          </a:p>
          <a:p>
            <a:pPr marL="514350" indent="-514350">
              <a:buNone/>
            </a:pPr>
            <a:endParaRPr lang="de-DE" sz="1050" dirty="0"/>
          </a:p>
          <a:p>
            <a:pPr marL="514350" indent="-514350">
              <a:buNone/>
            </a:pPr>
            <a:r>
              <a:rPr lang="de-DE" sz="2600" dirty="0">
                <a:solidFill>
                  <a:schemeClr val="tx2"/>
                </a:solidFill>
              </a:rPr>
              <a:t>VPN/WEB:</a:t>
            </a:r>
            <a:r>
              <a:rPr lang="de-DE" sz="2600" dirty="0"/>
              <a:t>  </a:t>
            </a:r>
          </a:p>
          <a:p>
            <a:pPr marL="514350" indent="-514350">
              <a:buNone/>
            </a:pPr>
            <a:r>
              <a:rPr lang="de-DE" sz="2600" dirty="0">
                <a:solidFill>
                  <a:schemeClr val="accent1"/>
                </a:solidFill>
              </a:rPr>
              <a:t>	</a:t>
            </a:r>
            <a:r>
              <a:rPr lang="de-DE" sz="2600" dirty="0"/>
              <a:t>	Umleitung bei Login auf Anmeldeseite</a:t>
            </a:r>
            <a:br>
              <a:rPr lang="de-DE" sz="2600" dirty="0"/>
            </a:br>
            <a:r>
              <a:rPr lang="de-DE" sz="2600" dirty="0"/>
              <a:t>	-&gt; Login: sXXXXX@htw-dresden.de, Passwort (Unix)</a:t>
            </a:r>
          </a:p>
        </p:txBody>
      </p:sp>
      <p:pic>
        <p:nvPicPr>
          <p:cNvPr id="2050" name="Picture 2" descr="C:\Users\Markus\Pictures\fsr_logo201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5445224"/>
            <a:ext cx="2792272" cy="1038377"/>
          </a:xfrm>
          <a:prstGeom prst="rect">
            <a:avLst/>
          </a:prstGeom>
          <a:noFill/>
        </p:spPr>
      </p:pic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4B3A1-79FC-496A-A12D-5698FF874BE3}" type="slidenum">
              <a:rPr lang="de-DE" smtClean="0"/>
              <a:pPr/>
              <a:t>15</a:t>
            </a:fld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chemeClr val="tx2"/>
                </a:solidFill>
              </a:rPr>
              <a:t>Stundenplan</a:t>
            </a:r>
          </a:p>
        </p:txBody>
      </p:sp>
      <p:pic>
        <p:nvPicPr>
          <p:cNvPr id="2050" name="Picture 2" descr="C:\Users\Markus\Pictures\fsr_logo201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5445224"/>
            <a:ext cx="2792272" cy="1038377"/>
          </a:xfrm>
          <a:prstGeom prst="rect">
            <a:avLst/>
          </a:prstGeom>
          <a:noFill/>
        </p:spPr>
      </p:pic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4B3A1-79FC-496A-A12D-5698FF874BE3}" type="slidenum">
              <a:rPr lang="de-DE" smtClean="0"/>
              <a:pPr/>
              <a:t>16</a:t>
            </a:fld>
            <a:endParaRPr lang="de-DE" dirty="0"/>
          </a:p>
        </p:txBody>
      </p:sp>
      <p:graphicFrame>
        <p:nvGraphicFramePr>
          <p:cNvPr id="7" name="Inhaltsplatzhalt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26619090"/>
              </p:ext>
            </p:extLst>
          </p:nvPr>
        </p:nvGraphicFramePr>
        <p:xfrm>
          <a:off x="539552" y="2852936"/>
          <a:ext cx="7488832" cy="1645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888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74725">
                <a:tc>
                  <a:txBody>
                    <a:bodyPr/>
                    <a:lstStyle/>
                    <a:p>
                      <a:r>
                        <a:rPr lang="de-DE" dirty="0"/>
                        <a:t>Erste Woche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70555"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de-DE" baseline="0" dirty="0"/>
                        <a:t> </a:t>
                      </a:r>
                      <a:r>
                        <a:rPr lang="de-DE" dirty="0"/>
                        <a:t>Englischeinstufungstest beginnt am …</a:t>
                      </a:r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de-DE" dirty="0"/>
                        <a:t> Übungen fallen wahrscheinlich</a:t>
                      </a:r>
                      <a:r>
                        <a:rPr lang="de-DE" baseline="0" dirty="0"/>
                        <a:t> aus (E-Mails checken!)</a:t>
                      </a:r>
                      <a:r>
                        <a:rPr lang="de-DE" dirty="0"/>
                        <a:t> </a:t>
                      </a:r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de-DE" dirty="0"/>
                        <a:t> … wichtig für Laboreinweisungen</a:t>
                      </a:r>
                      <a:r>
                        <a:rPr lang="de-DE" baseline="0" dirty="0"/>
                        <a:t> </a:t>
                      </a:r>
                      <a:r>
                        <a:rPr lang="de-DE" b="1" dirty="0">
                          <a:solidFill>
                            <a:schemeClr val="accent6"/>
                          </a:solidFill>
                        </a:rPr>
                        <a:t>Wichtig!!!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" name="Textfeld 8"/>
          <p:cNvSpPr txBox="1"/>
          <p:nvPr/>
        </p:nvSpPr>
        <p:spPr>
          <a:xfrm>
            <a:off x="1043608" y="1772816"/>
            <a:ext cx="7416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tx2"/>
                </a:solidFill>
              </a:rPr>
              <a:t>ungerade :</a:t>
            </a:r>
            <a:r>
              <a:rPr lang="de-DE" dirty="0"/>
              <a:t>	KW </a:t>
            </a:r>
            <a:r>
              <a:rPr lang="de-DE" dirty="0" err="1"/>
              <a:t>mod</a:t>
            </a:r>
            <a:r>
              <a:rPr lang="de-DE" dirty="0"/>
              <a:t> 2 = 1</a:t>
            </a:r>
          </a:p>
          <a:p>
            <a:r>
              <a:rPr lang="de-DE" dirty="0">
                <a:solidFill>
                  <a:schemeClr val="tx2"/>
                </a:solidFill>
              </a:rPr>
              <a:t>gerade: 	</a:t>
            </a:r>
            <a:r>
              <a:rPr lang="de-DE" dirty="0"/>
              <a:t>	KW </a:t>
            </a:r>
            <a:r>
              <a:rPr lang="de-DE" dirty="0" err="1"/>
              <a:t>mod</a:t>
            </a:r>
            <a:r>
              <a:rPr lang="de-DE" dirty="0"/>
              <a:t> 2 = 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chemeClr val="tx2"/>
                </a:solidFill>
              </a:rPr>
              <a:t>HTW Dresden App</a:t>
            </a:r>
          </a:p>
        </p:txBody>
      </p:sp>
      <p:pic>
        <p:nvPicPr>
          <p:cNvPr id="2050" name="Picture 2" descr="C:\Users\Markus\Pictures\fsr_logo201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5445224"/>
            <a:ext cx="2792272" cy="1038377"/>
          </a:xfrm>
          <a:prstGeom prst="rect">
            <a:avLst/>
          </a:prstGeom>
          <a:noFill/>
        </p:spPr>
      </p:pic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4B3A1-79FC-496A-A12D-5698FF874BE3}" type="slidenum">
              <a:rPr lang="de-DE" smtClean="0"/>
              <a:pPr/>
              <a:t>17</a:t>
            </a:fld>
            <a:endParaRPr lang="de-DE" dirty="0"/>
          </a:p>
        </p:txBody>
      </p:sp>
      <p:pic>
        <p:nvPicPr>
          <p:cNvPr id="1026" name="Picture 2" descr="https://htwdd.github.io/images/HTWDD-Uebersicht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56792"/>
            <a:ext cx="2545853" cy="452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Inhaltsplatzhalter 2"/>
          <p:cNvSpPr txBox="1">
            <a:spLocks/>
          </p:cNvSpPr>
          <p:nvPr/>
        </p:nvSpPr>
        <p:spPr>
          <a:xfrm>
            <a:off x="3131840" y="1580307"/>
            <a:ext cx="5472608" cy="379290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Char char="-"/>
            </a:pPr>
            <a:r>
              <a:rPr lang="de-DE" sz="2600" dirty="0"/>
              <a:t>Notenübersicht</a:t>
            </a:r>
          </a:p>
          <a:p>
            <a:pPr>
              <a:buFontTx/>
              <a:buChar char="-"/>
            </a:pPr>
            <a:r>
              <a:rPr lang="de-DE" sz="2600" dirty="0"/>
              <a:t>Stundenplan</a:t>
            </a:r>
          </a:p>
          <a:p>
            <a:pPr>
              <a:buFontTx/>
              <a:buChar char="-"/>
            </a:pPr>
            <a:r>
              <a:rPr lang="de-DE" sz="2600" dirty="0"/>
              <a:t>Prüfungstermine</a:t>
            </a:r>
          </a:p>
          <a:p>
            <a:pPr>
              <a:buFontTx/>
              <a:buChar char="-"/>
            </a:pPr>
            <a:r>
              <a:rPr lang="de-DE" sz="2600" dirty="0"/>
              <a:t>Bibliothek</a:t>
            </a:r>
          </a:p>
          <a:p>
            <a:pPr>
              <a:buFontTx/>
              <a:buChar char="-"/>
            </a:pPr>
            <a:r>
              <a:rPr lang="de-DE" sz="2600" dirty="0"/>
              <a:t>Belegungsplan (Raumsuche)</a:t>
            </a:r>
          </a:p>
          <a:p>
            <a:pPr>
              <a:buFontTx/>
              <a:buChar char="-"/>
            </a:pPr>
            <a:r>
              <a:rPr lang="de-DE" sz="2600" dirty="0"/>
              <a:t>Mensaspeiseplan</a:t>
            </a:r>
          </a:p>
          <a:p>
            <a:pPr>
              <a:buFontTx/>
              <a:buChar char="-"/>
            </a:pPr>
            <a:r>
              <a:rPr lang="de-DE" sz="2600" dirty="0"/>
              <a:t>Career Service</a:t>
            </a:r>
          </a:p>
          <a:p>
            <a:pPr>
              <a:buFontTx/>
              <a:buChar char="-"/>
            </a:pPr>
            <a:r>
              <a:rPr lang="de-DE" sz="2600" dirty="0"/>
              <a:t>Verwaltungsinformationen</a:t>
            </a:r>
          </a:p>
        </p:txBody>
      </p:sp>
      <p:sp>
        <p:nvSpPr>
          <p:cNvPr id="11" name="Inhaltsplatzhalter 2"/>
          <p:cNvSpPr txBox="1">
            <a:spLocks/>
          </p:cNvSpPr>
          <p:nvPr/>
        </p:nvSpPr>
        <p:spPr>
          <a:xfrm>
            <a:off x="161020" y="6328875"/>
            <a:ext cx="5472608" cy="3926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2000" dirty="0"/>
              <a:t>verfügbar für </a:t>
            </a:r>
            <a:r>
              <a:rPr lang="de-DE" sz="2000" dirty="0">
                <a:hlinkClick r:id="rId5"/>
              </a:rPr>
              <a:t>iPhone</a:t>
            </a:r>
            <a:r>
              <a:rPr lang="de-DE" sz="2000" dirty="0"/>
              <a:t>, </a:t>
            </a:r>
            <a:r>
              <a:rPr lang="de-DE" sz="2000" dirty="0">
                <a:hlinkClick r:id="rId5"/>
              </a:rPr>
              <a:t>Android</a:t>
            </a:r>
            <a:r>
              <a:rPr lang="de-DE" sz="2000" dirty="0"/>
              <a:t>, </a:t>
            </a:r>
            <a:r>
              <a:rPr lang="de-DE" sz="2000" dirty="0">
                <a:hlinkClick r:id="rId5"/>
              </a:rPr>
              <a:t>Windows Phone</a:t>
            </a:r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1720104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11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5536" y="2492896"/>
            <a:ext cx="8229600" cy="1143000"/>
          </a:xfrm>
        </p:spPr>
        <p:txBody>
          <a:bodyPr/>
          <a:lstStyle/>
          <a:p>
            <a:r>
              <a:rPr lang="de-DE" dirty="0">
                <a:solidFill>
                  <a:schemeClr val="tx2"/>
                </a:solidFill>
              </a:rPr>
              <a:t>3. Mitwirkung</a:t>
            </a:r>
          </a:p>
        </p:txBody>
      </p:sp>
      <p:pic>
        <p:nvPicPr>
          <p:cNvPr id="2050" name="Picture 2" descr="C:\Users\Markus\Pictures\fsr_logo201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5445224"/>
            <a:ext cx="2792272" cy="103837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chemeClr val="tx2"/>
                </a:solidFill>
              </a:rPr>
              <a:t>Studentenschaft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935088" y="2852936"/>
            <a:ext cx="8208912" cy="2592288"/>
          </a:xfrm>
        </p:spPr>
        <p:txBody>
          <a:bodyPr>
            <a:normAutofit fontScale="70000" lnSpcReduction="20000"/>
          </a:bodyPr>
          <a:lstStyle/>
          <a:p>
            <a:pPr marL="514350" indent="-514350">
              <a:buNone/>
            </a:pPr>
            <a:r>
              <a:rPr lang="de-DE" dirty="0">
                <a:solidFill>
                  <a:schemeClr val="tx2"/>
                </a:solidFill>
              </a:rPr>
              <a:t>8 Fachschaften: </a:t>
            </a:r>
            <a:r>
              <a:rPr lang="de-DE" dirty="0"/>
              <a:t> Bauingenieurwesen/Architektur, Elektrotechnik, Geoinformation, Gestaltung, </a:t>
            </a:r>
            <a:r>
              <a:rPr lang="de-DE" dirty="0">
                <a:solidFill>
                  <a:schemeClr val="accent6"/>
                </a:solidFill>
              </a:rPr>
              <a:t>Informatik/Mathematik</a:t>
            </a:r>
            <a:r>
              <a:rPr lang="de-DE" dirty="0"/>
              <a:t>, Landbau/Landespflege, Maschinenbau/Verfahrenstechnik, Wirtschaftswissenschaften</a:t>
            </a:r>
            <a:endParaRPr lang="de-DE" dirty="0">
              <a:solidFill>
                <a:schemeClr val="accent1"/>
              </a:solidFill>
            </a:endParaRPr>
          </a:p>
          <a:p>
            <a:pPr marL="514350" indent="-514350">
              <a:buNone/>
            </a:pPr>
            <a:endParaRPr lang="de-DE" dirty="0">
              <a:solidFill>
                <a:schemeClr val="tx2"/>
              </a:solidFill>
            </a:endParaRPr>
          </a:p>
          <a:p>
            <a:pPr marL="514350" indent="-514350">
              <a:buNone/>
            </a:pPr>
            <a:r>
              <a:rPr lang="de-DE" dirty="0">
                <a:solidFill>
                  <a:schemeClr val="tx2"/>
                </a:solidFill>
              </a:rPr>
              <a:t>8 FSRs:  </a:t>
            </a:r>
            <a:r>
              <a:rPr lang="de-DE" dirty="0"/>
              <a:t>Aufgaben auf Fakultätsebene</a:t>
            </a:r>
          </a:p>
          <a:p>
            <a:pPr marL="514350" indent="-514350">
              <a:buNone/>
            </a:pPr>
            <a:endParaRPr lang="de-DE" dirty="0">
              <a:solidFill>
                <a:schemeClr val="tx2"/>
              </a:solidFill>
            </a:endParaRPr>
          </a:p>
          <a:p>
            <a:pPr marL="514350" indent="-514350">
              <a:buNone/>
            </a:pPr>
            <a:r>
              <a:rPr lang="de-DE" dirty="0">
                <a:solidFill>
                  <a:schemeClr val="tx2"/>
                </a:solidFill>
              </a:rPr>
              <a:t>Studentenschaft:  </a:t>
            </a:r>
            <a:r>
              <a:rPr lang="de-DE" dirty="0"/>
              <a:t>durch </a:t>
            </a:r>
            <a:r>
              <a:rPr lang="de-DE" dirty="0" err="1"/>
              <a:t>StuRa</a:t>
            </a:r>
            <a:r>
              <a:rPr lang="de-DE" dirty="0"/>
              <a:t> vertreten, Aufgabe fachübergreifend</a:t>
            </a:r>
          </a:p>
          <a:p>
            <a:pPr marL="514350" indent="-514350">
              <a:buNone/>
            </a:pPr>
            <a:endParaRPr lang="de-DE" dirty="0"/>
          </a:p>
          <a:p>
            <a:pPr marL="514350" indent="-514350">
              <a:buNone/>
            </a:pPr>
            <a:endParaRPr lang="de-DE" dirty="0"/>
          </a:p>
        </p:txBody>
      </p:sp>
      <p:pic>
        <p:nvPicPr>
          <p:cNvPr id="2050" name="Picture 2" descr="C:\Users\Markus\Pictures\fsr_logo201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5445224"/>
            <a:ext cx="2792272" cy="1038377"/>
          </a:xfrm>
          <a:prstGeom prst="rect">
            <a:avLst/>
          </a:prstGeom>
          <a:noFill/>
        </p:spPr>
      </p:pic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4B3A1-79FC-496A-A12D-5698FF874BE3}" type="slidenum">
              <a:rPr lang="de-DE" smtClean="0"/>
              <a:pPr/>
              <a:t>19</a:t>
            </a:fld>
            <a:endParaRPr lang="de-DE" dirty="0"/>
          </a:p>
        </p:txBody>
      </p:sp>
      <p:pic>
        <p:nvPicPr>
          <p:cNvPr id="1026" name="Picture 2" descr="C:\Users\Markus\Pictures\stur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1196752"/>
            <a:ext cx="7164288" cy="15121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chemeClr val="tx2"/>
                </a:solidFill>
              </a:rPr>
              <a:t>Gliederung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259632" y="1988840"/>
            <a:ext cx="7056784" cy="2908920"/>
          </a:xfrm>
        </p:spPr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de-DE" dirty="0"/>
              <a:t>Vorstellung</a:t>
            </a:r>
          </a:p>
          <a:p>
            <a:pPr marL="514350" indent="-514350">
              <a:buAutoNum type="arabicPeriod"/>
            </a:pPr>
            <a:r>
              <a:rPr lang="de-DE" dirty="0"/>
              <a:t>Wissenswertes</a:t>
            </a:r>
          </a:p>
          <a:p>
            <a:pPr marL="514350" indent="-514350">
              <a:buAutoNum type="arabicPeriod"/>
            </a:pPr>
            <a:r>
              <a:rPr lang="de-DE" dirty="0"/>
              <a:t>Mitwirkung</a:t>
            </a:r>
          </a:p>
          <a:p>
            <a:pPr marL="514350" indent="-514350">
              <a:buAutoNum type="arabicPeriod"/>
            </a:pPr>
            <a:r>
              <a:rPr lang="de-DE" dirty="0"/>
              <a:t>Programmablauf</a:t>
            </a:r>
          </a:p>
          <a:p>
            <a:pPr marL="514350" indent="-514350">
              <a:buAutoNum type="arabicPeriod"/>
            </a:pPr>
            <a:r>
              <a:rPr lang="de-DE" dirty="0"/>
              <a:t>Kommende Veranstaltungen</a:t>
            </a:r>
          </a:p>
        </p:txBody>
      </p:sp>
      <p:pic>
        <p:nvPicPr>
          <p:cNvPr id="2050" name="Picture 2" descr="C:\Users\Markus\Pictures\fsr_logo201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5445224"/>
            <a:ext cx="2792272" cy="1038377"/>
          </a:xfrm>
          <a:prstGeom prst="rect">
            <a:avLst/>
          </a:prstGeom>
          <a:noFill/>
        </p:spPr>
      </p:pic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4B3A1-79FC-496A-A12D-5698FF874BE3}" type="slidenum">
              <a:rPr lang="de-DE" smtClean="0"/>
              <a:pPr/>
              <a:t>2</a:t>
            </a:fld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chemeClr val="tx2"/>
                </a:solidFill>
              </a:rPr>
              <a:t>Hochschule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935088" y="1628800"/>
            <a:ext cx="8208912" cy="3816424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None/>
            </a:pPr>
            <a:r>
              <a:rPr lang="de-DE" dirty="0">
                <a:solidFill>
                  <a:schemeClr val="tx2"/>
                </a:solidFill>
              </a:rPr>
              <a:t>Fakultätsebene: </a:t>
            </a:r>
            <a:r>
              <a:rPr lang="de-DE" dirty="0"/>
              <a:t> 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de-DE" dirty="0"/>
              <a:t>	Fakultätsrat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de-DE" dirty="0"/>
              <a:t> 	</a:t>
            </a:r>
            <a:r>
              <a:rPr lang="de-DE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Fachschaftsrat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de-DE" dirty="0"/>
              <a:t>	Studienkommission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de-DE" dirty="0"/>
              <a:t>	Prüfungsausschuss</a:t>
            </a:r>
          </a:p>
          <a:p>
            <a:pPr marL="514350" indent="-514350">
              <a:buNone/>
            </a:pPr>
            <a:endParaRPr lang="de-DE" dirty="0">
              <a:solidFill>
                <a:schemeClr val="tx2"/>
              </a:solidFill>
            </a:endParaRPr>
          </a:p>
          <a:p>
            <a:pPr marL="514350" indent="-514350">
              <a:buNone/>
            </a:pPr>
            <a:r>
              <a:rPr lang="de-DE" dirty="0">
                <a:solidFill>
                  <a:schemeClr val="tx2"/>
                </a:solidFill>
              </a:rPr>
              <a:t>Hochschulweit:  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de-DE" dirty="0"/>
              <a:t>	Senat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de-DE" dirty="0"/>
              <a:t>	erweiterter Senat</a:t>
            </a:r>
          </a:p>
          <a:p>
            <a:pPr marL="514350" indent="-514350">
              <a:buNone/>
            </a:pPr>
            <a:endParaRPr lang="de-DE" dirty="0">
              <a:solidFill>
                <a:schemeClr val="tx2"/>
              </a:solidFill>
            </a:endParaRPr>
          </a:p>
          <a:p>
            <a:pPr marL="514350" indent="-514350">
              <a:buNone/>
            </a:pPr>
            <a:endParaRPr lang="de-DE" dirty="0"/>
          </a:p>
          <a:p>
            <a:pPr marL="514350" indent="-514350">
              <a:buNone/>
            </a:pPr>
            <a:endParaRPr lang="de-DE" dirty="0"/>
          </a:p>
        </p:txBody>
      </p:sp>
      <p:pic>
        <p:nvPicPr>
          <p:cNvPr id="2050" name="Picture 2" descr="C:\Users\Markus\Pictures\fsr_logo201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5445224"/>
            <a:ext cx="2792272" cy="1038377"/>
          </a:xfrm>
          <a:prstGeom prst="rect">
            <a:avLst/>
          </a:prstGeom>
          <a:noFill/>
        </p:spPr>
      </p:pic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4B3A1-79FC-496A-A12D-5698FF874BE3}" type="slidenum">
              <a:rPr lang="de-DE" smtClean="0"/>
              <a:pPr/>
              <a:t>20</a:t>
            </a:fld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chemeClr val="tx2"/>
                </a:solidFill>
              </a:rPr>
              <a:t>Fachschaftsrat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935088" y="1628800"/>
            <a:ext cx="8208912" cy="3816424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de-DE" dirty="0"/>
              <a:t>Wie gliedert sich der FSR ein?</a:t>
            </a:r>
          </a:p>
          <a:p>
            <a:pPr marL="514350" indent="-514350">
              <a:buNone/>
            </a:pPr>
            <a:r>
              <a:rPr lang="de-DE" dirty="0">
                <a:solidFill>
                  <a:schemeClr val="tx2"/>
                </a:solidFill>
              </a:rPr>
              <a:t>  </a:t>
            </a:r>
          </a:p>
          <a:p>
            <a:pPr marL="914400" lvl="1" indent="-514350">
              <a:buFont typeface="Wingdings" pitchFamily="2" charset="2"/>
              <a:buChar char="Ø"/>
            </a:pPr>
            <a:r>
              <a:rPr lang="de-DE" dirty="0"/>
              <a:t>eigene Angebote</a:t>
            </a:r>
          </a:p>
          <a:p>
            <a:pPr marL="914400" lvl="1" indent="-514350">
              <a:buFont typeface="Wingdings" pitchFamily="2" charset="2"/>
              <a:buChar char="Ø"/>
            </a:pPr>
            <a:r>
              <a:rPr lang="de-DE" dirty="0"/>
              <a:t>Vertretung im Studentenrat (</a:t>
            </a:r>
            <a:r>
              <a:rPr lang="de-DE" dirty="0" err="1"/>
              <a:t>StuRa</a:t>
            </a:r>
            <a:r>
              <a:rPr lang="de-DE" dirty="0"/>
              <a:t>)</a:t>
            </a:r>
          </a:p>
          <a:p>
            <a:pPr marL="914400" lvl="1" indent="-514350">
              <a:buFont typeface="Wingdings" pitchFamily="2" charset="2"/>
              <a:buChar char="Ø"/>
            </a:pPr>
            <a:r>
              <a:rPr lang="de-DE" dirty="0"/>
              <a:t>Zusammenarbeit mit Studienkommissionen</a:t>
            </a:r>
          </a:p>
          <a:p>
            <a:pPr marL="914400" lvl="1" indent="-514350">
              <a:buFont typeface="Wingdings" pitchFamily="2" charset="2"/>
              <a:buChar char="Ø"/>
            </a:pPr>
            <a:r>
              <a:rPr lang="de-DE" dirty="0"/>
              <a:t>und Fakultätsrat</a:t>
            </a:r>
          </a:p>
          <a:p>
            <a:pPr marL="514350" indent="-514350">
              <a:buNone/>
            </a:pPr>
            <a:endParaRPr lang="de-DE" dirty="0">
              <a:solidFill>
                <a:schemeClr val="tx2"/>
              </a:solidFill>
            </a:endParaRPr>
          </a:p>
          <a:p>
            <a:pPr marL="514350" indent="-514350">
              <a:buNone/>
            </a:pPr>
            <a:endParaRPr lang="de-DE" dirty="0"/>
          </a:p>
          <a:p>
            <a:pPr marL="514350" indent="-514350">
              <a:buNone/>
            </a:pPr>
            <a:endParaRPr lang="de-DE" dirty="0"/>
          </a:p>
        </p:txBody>
      </p:sp>
      <p:pic>
        <p:nvPicPr>
          <p:cNvPr id="2050" name="Picture 2" descr="C:\Users\Markus\Pictures\fsr_logo201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5445224"/>
            <a:ext cx="2792272" cy="1038377"/>
          </a:xfrm>
          <a:prstGeom prst="rect">
            <a:avLst/>
          </a:prstGeom>
          <a:noFill/>
        </p:spPr>
      </p:pic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4B3A1-79FC-496A-A12D-5698FF874BE3}" type="slidenum">
              <a:rPr lang="de-DE" smtClean="0"/>
              <a:pPr/>
              <a:t>21</a:t>
            </a:fld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chemeClr val="tx2"/>
                </a:solidFill>
              </a:rPr>
              <a:t>Aktiv Mitwirken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935088" y="1844824"/>
            <a:ext cx="8208912" cy="2952328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None/>
            </a:pPr>
            <a:r>
              <a:rPr lang="de-DE" dirty="0"/>
              <a:t>Habt ihr Lust mitzumachen?</a:t>
            </a:r>
          </a:p>
          <a:p>
            <a:pPr marL="514350" indent="-514350">
              <a:buNone/>
            </a:pPr>
            <a:r>
              <a:rPr lang="de-DE" dirty="0">
                <a:solidFill>
                  <a:schemeClr val="tx2"/>
                </a:solidFill>
              </a:rPr>
              <a:t>  </a:t>
            </a:r>
          </a:p>
          <a:p>
            <a:pPr marL="914400" lvl="1" indent="-514350">
              <a:buFont typeface="Wingdings" pitchFamily="2" charset="2"/>
              <a:buChar char="Ø"/>
            </a:pPr>
            <a:r>
              <a:rPr lang="de-DE" dirty="0"/>
              <a:t>Im FSR vorbeikommen Raum: A001</a:t>
            </a:r>
            <a:br>
              <a:rPr lang="de-DE" dirty="0"/>
            </a:br>
            <a:r>
              <a:rPr lang="de-DE" dirty="0"/>
              <a:t>(jeden Dienstag in der Gremienblockzeit)</a:t>
            </a:r>
          </a:p>
          <a:p>
            <a:pPr marL="914400" lvl="1" indent="-514350">
              <a:buFont typeface="Wingdings" pitchFamily="2" charset="2"/>
              <a:buChar char="Ø"/>
            </a:pPr>
            <a:r>
              <a:rPr lang="de-DE" dirty="0"/>
              <a:t>An unserem Stand vorbeischauen</a:t>
            </a:r>
          </a:p>
          <a:p>
            <a:pPr marL="914400" lvl="1" indent="-514350">
              <a:buFont typeface="Wingdings" pitchFamily="2" charset="2"/>
              <a:buChar char="Ø"/>
            </a:pPr>
            <a:r>
              <a:rPr lang="de-DE" dirty="0"/>
              <a:t>Zum </a:t>
            </a:r>
            <a:r>
              <a:rPr lang="de-DE" dirty="0" err="1"/>
              <a:t>Erstigrillen</a:t>
            </a:r>
            <a:r>
              <a:rPr lang="de-DE" dirty="0"/>
              <a:t> vorbei kommen (Termin wird noch bekannt gegeben)</a:t>
            </a:r>
          </a:p>
          <a:p>
            <a:pPr marL="914400" lvl="1" indent="-514350">
              <a:buFont typeface="Wingdings" pitchFamily="2" charset="2"/>
              <a:buChar char="Ø"/>
            </a:pPr>
            <a:r>
              <a:rPr lang="de-DE" dirty="0"/>
              <a:t>Mail an den FSR schicken (fsr_info@htw-dresden.de)</a:t>
            </a:r>
          </a:p>
          <a:p>
            <a:pPr marL="914400" lvl="1" indent="-514350">
              <a:buFont typeface="Wingdings" pitchFamily="2" charset="2"/>
              <a:buChar char="Ø"/>
            </a:pPr>
            <a:endParaRPr lang="de-DE" dirty="0"/>
          </a:p>
          <a:p>
            <a:pPr marL="514350" indent="-514350">
              <a:buNone/>
            </a:pPr>
            <a:endParaRPr lang="de-DE" dirty="0">
              <a:solidFill>
                <a:schemeClr val="tx2"/>
              </a:solidFill>
            </a:endParaRPr>
          </a:p>
          <a:p>
            <a:pPr marL="514350" indent="-514350">
              <a:buNone/>
            </a:pPr>
            <a:endParaRPr lang="de-DE" dirty="0"/>
          </a:p>
          <a:p>
            <a:pPr marL="514350" indent="-514350">
              <a:buNone/>
            </a:pPr>
            <a:endParaRPr lang="de-DE" dirty="0"/>
          </a:p>
        </p:txBody>
      </p:sp>
      <p:pic>
        <p:nvPicPr>
          <p:cNvPr id="2050" name="Picture 2" descr="C:\Users\Markus\Pictures\fsr_logo201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5445224"/>
            <a:ext cx="2792272" cy="1038377"/>
          </a:xfrm>
          <a:prstGeom prst="rect">
            <a:avLst/>
          </a:prstGeom>
          <a:noFill/>
        </p:spPr>
      </p:pic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4B3A1-79FC-496A-A12D-5698FF874BE3}" type="slidenum">
              <a:rPr lang="de-DE" smtClean="0"/>
              <a:pPr/>
              <a:t>22</a:t>
            </a:fld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chemeClr val="tx2"/>
                </a:solidFill>
              </a:rPr>
              <a:t>Trotzdem Unterstützen?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935088" y="1844824"/>
            <a:ext cx="8208912" cy="2952328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de-DE" dirty="0"/>
              <a:t>Wenn ihr keine Lust auf ein Gremium habt, dann</a:t>
            </a:r>
          </a:p>
          <a:p>
            <a:pPr marL="514350" indent="-514350">
              <a:buNone/>
            </a:pPr>
            <a:r>
              <a:rPr lang="de-DE" dirty="0">
                <a:solidFill>
                  <a:schemeClr val="tx2"/>
                </a:solidFill>
              </a:rPr>
              <a:t>  </a:t>
            </a:r>
          </a:p>
          <a:p>
            <a:pPr marL="914400" lvl="1" indent="-514350">
              <a:buFont typeface="Wingdings" pitchFamily="2" charset="2"/>
              <a:buChar char="Ø"/>
            </a:pPr>
            <a:r>
              <a:rPr lang="de-DE" dirty="0"/>
              <a:t>Bei der </a:t>
            </a:r>
            <a:r>
              <a:rPr lang="de-DE" dirty="0" err="1"/>
              <a:t>Studiengangsbewertung</a:t>
            </a:r>
            <a:r>
              <a:rPr lang="de-DE" dirty="0"/>
              <a:t> (Evaluation) mitwirken (Ende jeden Semesters)</a:t>
            </a:r>
          </a:p>
          <a:p>
            <a:pPr marL="914400" lvl="1" indent="-514350">
              <a:buFont typeface="Wingdings" pitchFamily="2" charset="2"/>
              <a:buChar char="Ø"/>
            </a:pPr>
            <a:r>
              <a:rPr lang="de-DE" dirty="0"/>
              <a:t>an den Wahlen teilnehmen (Ende November)</a:t>
            </a:r>
          </a:p>
          <a:p>
            <a:pPr marL="514350" indent="-514350">
              <a:buNone/>
            </a:pPr>
            <a:endParaRPr lang="de-DE" dirty="0"/>
          </a:p>
        </p:txBody>
      </p:sp>
      <p:pic>
        <p:nvPicPr>
          <p:cNvPr id="2050" name="Picture 2" descr="C:\Users\Markus\Pictures\fsr_logo201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5445224"/>
            <a:ext cx="2792272" cy="1038377"/>
          </a:xfrm>
          <a:prstGeom prst="rect">
            <a:avLst/>
          </a:prstGeom>
          <a:noFill/>
        </p:spPr>
      </p:pic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4B3A1-79FC-496A-A12D-5698FF874BE3}" type="slidenum">
              <a:rPr lang="de-DE" smtClean="0"/>
              <a:pPr/>
              <a:t>23</a:t>
            </a:fld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chemeClr val="tx2"/>
                </a:solidFill>
              </a:rPr>
              <a:t>Tipps zum Studium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935088" y="1484784"/>
            <a:ext cx="8208912" cy="3816424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None/>
            </a:pPr>
            <a:r>
              <a:rPr lang="de-DE" dirty="0"/>
              <a:t>Schafft euer Studium…</a:t>
            </a:r>
          </a:p>
          <a:p>
            <a:pPr marL="514350" indent="-514350">
              <a:buNone/>
            </a:pPr>
            <a:r>
              <a:rPr lang="de-DE" dirty="0">
                <a:solidFill>
                  <a:schemeClr val="tx2"/>
                </a:solidFill>
              </a:rPr>
              <a:t>  </a:t>
            </a:r>
          </a:p>
          <a:p>
            <a:pPr marL="914400" lvl="1" indent="-514350">
              <a:buFont typeface="Wingdings" pitchFamily="2" charset="2"/>
              <a:buChar char="Ø"/>
            </a:pPr>
            <a:r>
              <a:rPr lang="de-DE" dirty="0"/>
              <a:t>besucht die Lehrveranstaltungen</a:t>
            </a:r>
          </a:p>
          <a:p>
            <a:pPr marL="914400" lvl="1" indent="-514350">
              <a:buFont typeface="Wingdings" pitchFamily="2" charset="2"/>
              <a:buChar char="Ø"/>
            </a:pPr>
            <a:r>
              <a:rPr lang="de-DE" dirty="0"/>
              <a:t>Belege nicht bis auf die letzte Minute herausschieben </a:t>
            </a:r>
          </a:p>
          <a:p>
            <a:pPr marL="914400" lvl="1" indent="-514350">
              <a:buFont typeface="Wingdings" pitchFamily="2" charset="2"/>
              <a:buChar char="Ø"/>
            </a:pPr>
            <a:r>
              <a:rPr lang="de-DE" dirty="0"/>
              <a:t>Praktika sind wichtig!</a:t>
            </a:r>
          </a:p>
          <a:p>
            <a:pPr marL="914400" lvl="1" indent="-514350">
              <a:buFont typeface="Wingdings" pitchFamily="2" charset="2"/>
              <a:buChar char="Ø"/>
            </a:pPr>
            <a:r>
              <a:rPr lang="de-DE" dirty="0"/>
              <a:t>keine Abmeldung von Prüfungen!</a:t>
            </a:r>
          </a:p>
          <a:p>
            <a:pPr marL="914400" lvl="1" indent="-514350">
              <a:buFont typeface="Wingdings" pitchFamily="2" charset="2"/>
              <a:buChar char="Ø"/>
            </a:pPr>
            <a:r>
              <a:rPr lang="de-DE" dirty="0"/>
              <a:t>bildet Lerngruppen zum gemeinsamen Lernen</a:t>
            </a:r>
          </a:p>
          <a:p>
            <a:pPr marL="914400" lvl="1" indent="-514350">
              <a:buFont typeface="Wingdings" pitchFamily="2" charset="2"/>
              <a:buChar char="Ø"/>
            </a:pPr>
            <a:r>
              <a:rPr lang="de-DE" dirty="0"/>
              <a:t>stellt eure Fragen den Professoren</a:t>
            </a:r>
          </a:p>
        </p:txBody>
      </p:sp>
      <p:pic>
        <p:nvPicPr>
          <p:cNvPr id="2050" name="Picture 2" descr="C:\Users\Markus\Pictures\fsr_logo201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5445224"/>
            <a:ext cx="2792272" cy="1038377"/>
          </a:xfrm>
          <a:prstGeom prst="rect">
            <a:avLst/>
          </a:prstGeom>
          <a:noFill/>
        </p:spPr>
      </p:pic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4B3A1-79FC-496A-A12D-5698FF874BE3}" type="slidenum">
              <a:rPr lang="de-DE" smtClean="0"/>
              <a:pPr/>
              <a:t>24</a:t>
            </a:fld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5536" y="2492896"/>
            <a:ext cx="8229600" cy="1143000"/>
          </a:xfrm>
        </p:spPr>
        <p:txBody>
          <a:bodyPr/>
          <a:lstStyle/>
          <a:p>
            <a:r>
              <a:rPr lang="de-DE" dirty="0">
                <a:solidFill>
                  <a:schemeClr val="tx2"/>
                </a:solidFill>
              </a:rPr>
              <a:t>4. Weiterer Ablauf</a:t>
            </a:r>
          </a:p>
        </p:txBody>
      </p:sp>
      <p:pic>
        <p:nvPicPr>
          <p:cNvPr id="2050" name="Picture 2" descr="C:\Users\Markus\Pictures\fsr_logo201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5445224"/>
            <a:ext cx="2792272" cy="103837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chemeClr val="tx2"/>
                </a:solidFill>
              </a:rPr>
              <a:t>Übersicht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412776"/>
            <a:ext cx="6840760" cy="3672408"/>
          </a:xfrm>
        </p:spPr>
        <p:txBody>
          <a:bodyPr>
            <a:normAutofit fontScale="70000" lnSpcReduction="20000"/>
          </a:bodyPr>
          <a:lstStyle/>
          <a:p>
            <a:pPr marL="514350" indent="-514350">
              <a:buNone/>
            </a:pPr>
            <a:r>
              <a:rPr lang="de-DE" dirty="0">
                <a:solidFill>
                  <a:schemeClr val="tx2"/>
                </a:solidFill>
              </a:rPr>
              <a:t>Montag 	</a:t>
            </a:r>
          </a:p>
          <a:p>
            <a:pPr marL="914400" lvl="1" indent="-514350">
              <a:buFont typeface="Wingdings" pitchFamily="2" charset="2"/>
              <a:buChar char="Ø"/>
            </a:pPr>
            <a:r>
              <a:rPr lang="de-DE" dirty="0"/>
              <a:t>Vorstellung Gremien</a:t>
            </a:r>
          </a:p>
          <a:p>
            <a:pPr marL="914400" lvl="1" indent="-514350">
              <a:buFont typeface="Wingdings" pitchFamily="2" charset="2"/>
              <a:buChar char="Ø"/>
            </a:pPr>
            <a:r>
              <a:rPr lang="de-DE" dirty="0"/>
              <a:t>Hochschulrallye</a:t>
            </a:r>
          </a:p>
          <a:p>
            <a:pPr marL="514350" indent="-514350">
              <a:buNone/>
            </a:pPr>
            <a:r>
              <a:rPr lang="de-DE" dirty="0">
                <a:solidFill>
                  <a:schemeClr val="tx2"/>
                </a:solidFill>
              </a:rPr>
              <a:t>Dienstag </a:t>
            </a:r>
            <a:r>
              <a:rPr lang="de-DE" dirty="0"/>
              <a:t>	</a:t>
            </a:r>
          </a:p>
          <a:p>
            <a:pPr marL="914400" lvl="1" indent="-514350">
              <a:buFont typeface="Wingdings" pitchFamily="2" charset="2"/>
              <a:buChar char="Ø"/>
            </a:pPr>
            <a:r>
              <a:rPr lang="de-DE" dirty="0"/>
              <a:t>Wissenswertes rund ums Studium</a:t>
            </a:r>
          </a:p>
          <a:p>
            <a:pPr marL="514350" indent="-514350">
              <a:buNone/>
            </a:pPr>
            <a:r>
              <a:rPr lang="de-DE" dirty="0">
                <a:solidFill>
                  <a:schemeClr val="tx2"/>
                </a:solidFill>
              </a:rPr>
              <a:t>Mittwoch </a:t>
            </a:r>
            <a:r>
              <a:rPr lang="de-DE" dirty="0"/>
              <a:t>	</a:t>
            </a:r>
          </a:p>
          <a:p>
            <a:pPr marL="914400" lvl="1" indent="-514350">
              <a:buFont typeface="Wingdings" pitchFamily="2" charset="2"/>
              <a:buChar char="Ø"/>
            </a:pPr>
            <a:r>
              <a:rPr lang="de-DE" dirty="0"/>
              <a:t>Mathe-Vorbereitungskurs</a:t>
            </a:r>
          </a:p>
          <a:p>
            <a:pPr marL="914400" lvl="1" indent="-514350">
              <a:buFont typeface="Wingdings" pitchFamily="2" charset="2"/>
              <a:buChar char="Ø"/>
            </a:pPr>
            <a:r>
              <a:rPr lang="de-DE" b="1" dirty="0">
                <a:solidFill>
                  <a:schemeClr val="accent6"/>
                </a:solidFill>
              </a:rPr>
              <a:t>Infoveranstaltung</a:t>
            </a:r>
          </a:p>
          <a:p>
            <a:pPr marL="514350" indent="-514350">
              <a:buNone/>
            </a:pPr>
            <a:r>
              <a:rPr lang="de-DE" dirty="0">
                <a:solidFill>
                  <a:schemeClr val="tx2"/>
                </a:solidFill>
              </a:rPr>
              <a:t>Donnerstag</a:t>
            </a:r>
            <a:r>
              <a:rPr lang="de-DE" dirty="0"/>
              <a:t>	</a:t>
            </a:r>
          </a:p>
          <a:p>
            <a:pPr marL="914400" lvl="1" indent="-514350">
              <a:buFont typeface="Wingdings" pitchFamily="2" charset="2"/>
              <a:buChar char="Ø"/>
            </a:pPr>
            <a:r>
              <a:rPr lang="de-DE" dirty="0"/>
              <a:t>Feierliche Immatrikulation</a:t>
            </a:r>
          </a:p>
          <a:p>
            <a:pPr marL="914400" lvl="1" indent="-514350">
              <a:buFont typeface="Wingdings" pitchFamily="2" charset="2"/>
              <a:buChar char="Ø"/>
            </a:pPr>
            <a:r>
              <a:rPr lang="de-DE" dirty="0"/>
              <a:t>Mathe-Vorbereitungskurs 2</a:t>
            </a:r>
          </a:p>
          <a:p>
            <a:pPr marL="514350" indent="-514350">
              <a:buNone/>
            </a:pPr>
            <a:endParaRPr lang="de-DE" dirty="0"/>
          </a:p>
          <a:p>
            <a:pPr marL="514350" indent="-514350">
              <a:buNone/>
            </a:pPr>
            <a:endParaRPr lang="de-DE" dirty="0"/>
          </a:p>
          <a:p>
            <a:pPr marL="914400" lvl="1" indent="-514350">
              <a:buFont typeface="Wingdings" pitchFamily="2" charset="2"/>
              <a:buChar char="Ø"/>
            </a:pPr>
            <a:endParaRPr lang="de-DE" dirty="0"/>
          </a:p>
          <a:p>
            <a:pPr marL="914400" lvl="1" indent="-514350">
              <a:buFont typeface="Wingdings" pitchFamily="2" charset="2"/>
              <a:buChar char="Ø"/>
            </a:pPr>
            <a:endParaRPr lang="de-DE" dirty="0"/>
          </a:p>
          <a:p>
            <a:pPr marL="514350" indent="-514350">
              <a:buNone/>
            </a:pPr>
            <a:endParaRPr lang="de-DE" dirty="0">
              <a:solidFill>
                <a:schemeClr val="tx2"/>
              </a:solidFill>
            </a:endParaRPr>
          </a:p>
          <a:p>
            <a:pPr marL="514350" indent="-514350">
              <a:buNone/>
            </a:pPr>
            <a:endParaRPr lang="de-DE" dirty="0"/>
          </a:p>
          <a:p>
            <a:pPr marL="514350" indent="-514350">
              <a:buNone/>
            </a:pPr>
            <a:endParaRPr lang="de-DE" dirty="0"/>
          </a:p>
        </p:txBody>
      </p:sp>
      <p:pic>
        <p:nvPicPr>
          <p:cNvPr id="2050" name="Picture 2" descr="C:\Users\Markus\Pictures\fsr_logo201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5445224"/>
            <a:ext cx="2792272" cy="1038377"/>
          </a:xfrm>
          <a:prstGeom prst="rect">
            <a:avLst/>
          </a:prstGeom>
          <a:noFill/>
        </p:spPr>
      </p:pic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4B3A1-79FC-496A-A12D-5698FF874BE3}" type="slidenum">
              <a:rPr lang="de-DE" smtClean="0"/>
              <a:pPr/>
              <a:t>26</a:t>
            </a:fld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chemeClr val="tx2"/>
                </a:solidFill>
              </a:rPr>
              <a:t>Ablauf Heute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935088" y="1844824"/>
            <a:ext cx="8208912" cy="2952328"/>
          </a:xfrm>
        </p:spPr>
        <p:txBody>
          <a:bodyPr>
            <a:normAutofit/>
          </a:bodyPr>
          <a:lstStyle/>
          <a:p>
            <a:pPr marL="914400" lvl="1" indent="-514350">
              <a:buNone/>
            </a:pPr>
            <a:endParaRPr lang="de-DE" dirty="0"/>
          </a:p>
          <a:p>
            <a:pPr marL="914400" lvl="1" indent="-514350">
              <a:buFont typeface="Wingdings" pitchFamily="2" charset="2"/>
              <a:buChar char="Ø"/>
            </a:pPr>
            <a:endParaRPr lang="de-DE" dirty="0"/>
          </a:p>
          <a:p>
            <a:pPr marL="514350" indent="-514350">
              <a:buNone/>
            </a:pPr>
            <a:endParaRPr lang="de-DE" dirty="0">
              <a:solidFill>
                <a:schemeClr val="tx2"/>
              </a:solidFill>
            </a:endParaRPr>
          </a:p>
          <a:p>
            <a:pPr marL="514350" indent="-514350">
              <a:buNone/>
            </a:pPr>
            <a:endParaRPr lang="de-DE" dirty="0"/>
          </a:p>
          <a:p>
            <a:pPr marL="514350" indent="-514350">
              <a:buNone/>
            </a:pPr>
            <a:endParaRPr lang="de-DE" dirty="0"/>
          </a:p>
        </p:txBody>
      </p:sp>
      <p:pic>
        <p:nvPicPr>
          <p:cNvPr id="2050" name="Picture 2" descr="C:\Users\Markus\Pictures\fsr_logo201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5445224"/>
            <a:ext cx="2792272" cy="1038377"/>
          </a:xfrm>
          <a:prstGeom prst="rect">
            <a:avLst/>
          </a:prstGeom>
          <a:noFill/>
        </p:spPr>
      </p:pic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4B3A1-79FC-496A-A12D-5698FF874BE3}" type="slidenum">
              <a:rPr lang="de-DE" smtClean="0"/>
              <a:pPr/>
              <a:t>27</a:t>
            </a:fld>
            <a:endParaRPr lang="de-DE" dirty="0"/>
          </a:p>
        </p:txBody>
      </p:sp>
      <p:graphicFrame>
        <p:nvGraphicFramePr>
          <p:cNvPr id="7" name="Tabelle 6"/>
          <p:cNvGraphicFramePr>
            <a:graphicFrameLocks noGrp="1"/>
          </p:cNvGraphicFramePr>
          <p:nvPr/>
        </p:nvGraphicFramePr>
        <p:xfrm>
          <a:off x="1259632" y="1340768"/>
          <a:ext cx="6624736" cy="38164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0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444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5819">
                <a:tc>
                  <a:txBody>
                    <a:bodyPr/>
                    <a:lstStyle/>
                    <a:p>
                      <a:r>
                        <a:rPr lang="de-DE" dirty="0"/>
                        <a:t>Heute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Was, Wo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5819">
                <a:tc>
                  <a:txBody>
                    <a:bodyPr/>
                    <a:lstStyle/>
                    <a:p>
                      <a:r>
                        <a:rPr lang="de-DE" dirty="0"/>
                        <a:t>11:30 Uhr - 12:15 Uhr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Mensa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5819">
                <a:tc>
                  <a:txBody>
                    <a:bodyPr/>
                    <a:lstStyle/>
                    <a:p>
                      <a:r>
                        <a:rPr lang="de-DE" dirty="0"/>
                        <a:t>12:30 Uhr - 13:00 Uhr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Vortrag </a:t>
                      </a:r>
                      <a:r>
                        <a:rPr lang="de-DE" dirty="0" err="1"/>
                        <a:t>StuRa</a:t>
                      </a:r>
                      <a:r>
                        <a:rPr lang="de-DE" dirty="0"/>
                        <a:t>, S239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7716">
                <a:tc>
                  <a:txBody>
                    <a:bodyPr/>
                    <a:lstStyle/>
                    <a:p>
                      <a:r>
                        <a:rPr lang="de-DE" dirty="0"/>
                        <a:t>13:00 Uhr</a:t>
                      </a:r>
                      <a:r>
                        <a:rPr lang="de-DE" baseline="0" dirty="0"/>
                        <a:t> - 14: 30 Uhr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Hochschulrallye, Wirtschaftshof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7716">
                <a:tc>
                  <a:txBody>
                    <a:bodyPr/>
                    <a:lstStyle/>
                    <a:p>
                      <a:r>
                        <a:rPr lang="de-DE" dirty="0"/>
                        <a:t>15:00 Uhr - 15:30 Uhr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Sportangebote an der HTW, S239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17716">
                <a:tc>
                  <a:txBody>
                    <a:bodyPr/>
                    <a:lstStyle/>
                    <a:p>
                      <a:r>
                        <a:rPr lang="de-DE" dirty="0"/>
                        <a:t>15:30 Uhr</a:t>
                      </a:r>
                      <a:r>
                        <a:rPr lang="de-DE" baseline="0" dirty="0"/>
                        <a:t> – 16:00 Uhr 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Kulturangebote an der</a:t>
                      </a:r>
                      <a:r>
                        <a:rPr lang="de-DE" baseline="0" dirty="0"/>
                        <a:t> HTW, S239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5819">
                <a:tc>
                  <a:txBody>
                    <a:bodyPr/>
                    <a:lstStyle/>
                    <a:p>
                      <a:r>
                        <a:rPr lang="de-DE" dirty="0"/>
                        <a:t>Ab 16 Uhr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Grillen,</a:t>
                      </a:r>
                      <a:r>
                        <a:rPr lang="de-DE" baseline="0" dirty="0"/>
                        <a:t> Wirtschaftshof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chemeClr val="tx2"/>
                </a:solidFill>
              </a:rPr>
              <a:t>Ablauf Morgen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935088" y="1844824"/>
            <a:ext cx="8208912" cy="2952328"/>
          </a:xfrm>
        </p:spPr>
        <p:txBody>
          <a:bodyPr>
            <a:normAutofit/>
          </a:bodyPr>
          <a:lstStyle/>
          <a:p>
            <a:pPr marL="914400" lvl="1" indent="-514350">
              <a:buNone/>
            </a:pPr>
            <a:endParaRPr lang="de-DE" dirty="0"/>
          </a:p>
          <a:p>
            <a:pPr marL="914400" lvl="1" indent="-514350">
              <a:buFont typeface="Wingdings" pitchFamily="2" charset="2"/>
              <a:buChar char="Ø"/>
            </a:pPr>
            <a:endParaRPr lang="de-DE" dirty="0"/>
          </a:p>
          <a:p>
            <a:pPr marL="514350" indent="-514350">
              <a:buNone/>
            </a:pPr>
            <a:endParaRPr lang="de-DE" dirty="0">
              <a:solidFill>
                <a:schemeClr val="tx2"/>
              </a:solidFill>
            </a:endParaRPr>
          </a:p>
          <a:p>
            <a:pPr marL="514350" indent="-514350">
              <a:buNone/>
            </a:pPr>
            <a:endParaRPr lang="de-DE" dirty="0"/>
          </a:p>
          <a:p>
            <a:pPr marL="514350" indent="-514350">
              <a:buNone/>
            </a:pP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4B3A1-79FC-496A-A12D-5698FF874BE3}" type="slidenum">
              <a:rPr lang="de-DE" smtClean="0"/>
              <a:pPr/>
              <a:t>28</a:t>
            </a:fld>
            <a:endParaRPr lang="de-DE" dirty="0"/>
          </a:p>
        </p:txBody>
      </p:sp>
      <p:graphicFrame>
        <p:nvGraphicFramePr>
          <p:cNvPr id="7" name="Tabelle 6"/>
          <p:cNvGraphicFramePr>
            <a:graphicFrameLocks noGrp="1"/>
          </p:cNvGraphicFramePr>
          <p:nvPr/>
        </p:nvGraphicFramePr>
        <p:xfrm>
          <a:off x="1259632" y="1340769"/>
          <a:ext cx="7200800" cy="466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307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700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94264">
                <a:tc>
                  <a:txBody>
                    <a:bodyPr/>
                    <a:lstStyle/>
                    <a:p>
                      <a:r>
                        <a:rPr lang="de-DE" dirty="0"/>
                        <a:t>Dienstag, 29.09.2014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Was, Wo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4264">
                <a:tc>
                  <a:txBody>
                    <a:bodyPr/>
                    <a:lstStyle/>
                    <a:p>
                      <a:r>
                        <a:rPr lang="de-DE" dirty="0"/>
                        <a:t>09:00 Uhr - 10:00 Uhr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Brunch,</a:t>
                      </a:r>
                      <a:r>
                        <a:rPr lang="de-DE" baseline="0" dirty="0"/>
                        <a:t> Wirtschaftshof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4264">
                <a:tc>
                  <a:txBody>
                    <a:bodyPr/>
                    <a:lstStyle/>
                    <a:p>
                      <a:r>
                        <a:rPr lang="de-DE" dirty="0"/>
                        <a:t>10:00 Uhr - 11:00 Uhr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Vortrag Prüfungsrecht, Z211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4264">
                <a:tc>
                  <a:txBody>
                    <a:bodyPr/>
                    <a:lstStyle/>
                    <a:p>
                      <a:r>
                        <a:rPr lang="de-DE" dirty="0"/>
                        <a:t>11:00 Uhr</a:t>
                      </a:r>
                      <a:r>
                        <a:rPr lang="de-DE" baseline="0" dirty="0"/>
                        <a:t> - 11: 30 Uhr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Vortrag </a:t>
                      </a:r>
                      <a:r>
                        <a:rPr lang="de-DE" dirty="0" err="1"/>
                        <a:t>Faranto</a:t>
                      </a:r>
                      <a:r>
                        <a:rPr lang="de-DE" dirty="0"/>
                        <a:t>, Z211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4264">
                <a:tc>
                  <a:txBody>
                    <a:bodyPr/>
                    <a:lstStyle/>
                    <a:p>
                      <a:r>
                        <a:rPr lang="de-DE" dirty="0"/>
                        <a:t>11:30 Uhr - 12:00 Uhr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Vortrag Datenzugänge, Z211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9962">
                <a:tc>
                  <a:txBody>
                    <a:bodyPr/>
                    <a:lstStyle/>
                    <a:p>
                      <a:r>
                        <a:rPr lang="de-DE" dirty="0"/>
                        <a:t>12:00 Uhr</a:t>
                      </a:r>
                      <a:r>
                        <a:rPr lang="de-DE" baseline="0" dirty="0"/>
                        <a:t> - 12:30 Uhr 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Vortrag Hochschulpolitik und Mitwirken,</a:t>
                      </a:r>
                      <a:r>
                        <a:rPr lang="de-DE" baseline="0" dirty="0"/>
                        <a:t> Z211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9438">
                <a:tc>
                  <a:txBody>
                    <a:bodyPr/>
                    <a:lstStyle/>
                    <a:p>
                      <a:r>
                        <a:rPr lang="de-DE" dirty="0"/>
                        <a:t>12:30 Uhr - 13:00 Uhr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Vortrag Semesterticket &amp; - Beitrag, Z211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4264">
                <a:tc>
                  <a:txBody>
                    <a:bodyPr/>
                    <a:lstStyle/>
                    <a:p>
                      <a:r>
                        <a:rPr lang="de-DE" dirty="0"/>
                        <a:t>13:00 Uhr - 14: 30 Uhr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Mittagessen im Hof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4264">
                <a:tc>
                  <a:txBody>
                    <a:bodyPr/>
                    <a:lstStyle/>
                    <a:p>
                      <a:r>
                        <a:rPr lang="de-DE" dirty="0"/>
                        <a:t>14:30 Uhr - 15:30</a:t>
                      </a:r>
                      <a:r>
                        <a:rPr lang="de-DE" baseline="0" dirty="0"/>
                        <a:t> Uhr </a:t>
                      </a:r>
                      <a:r>
                        <a:rPr lang="de-DE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Vortrag Studienfinanzierung, S239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4264">
                <a:tc>
                  <a:txBody>
                    <a:bodyPr/>
                    <a:lstStyle/>
                    <a:p>
                      <a:r>
                        <a:rPr lang="de-DE" dirty="0"/>
                        <a:t>15:30</a:t>
                      </a:r>
                      <a:r>
                        <a:rPr lang="de-DE" baseline="0" dirty="0"/>
                        <a:t> Uhr - 16:00 Uhr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Vortrag Studentenwerk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4264">
                <a:tc>
                  <a:txBody>
                    <a:bodyPr/>
                    <a:lstStyle/>
                    <a:p>
                      <a:r>
                        <a:rPr lang="de-DE" dirty="0"/>
                        <a:t>16:00 Uhr - 19:00 Uhr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Grillen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4264">
                <a:tc>
                  <a:txBody>
                    <a:bodyPr/>
                    <a:lstStyle/>
                    <a:p>
                      <a:r>
                        <a:rPr lang="de-DE" dirty="0"/>
                        <a:t>Ab 19 Uhr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ESE-</a:t>
                      </a:r>
                      <a:r>
                        <a:rPr lang="de-DE" dirty="0" err="1"/>
                        <a:t>Clubnight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chemeClr val="tx2"/>
                </a:solidFill>
              </a:rPr>
              <a:t>Ablauf am Mittwoch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935088" y="1844824"/>
            <a:ext cx="8208912" cy="2952328"/>
          </a:xfrm>
        </p:spPr>
        <p:txBody>
          <a:bodyPr>
            <a:normAutofit/>
          </a:bodyPr>
          <a:lstStyle/>
          <a:p>
            <a:pPr marL="914400" lvl="1" indent="-514350">
              <a:buNone/>
            </a:pPr>
            <a:endParaRPr lang="de-DE" dirty="0"/>
          </a:p>
          <a:p>
            <a:pPr marL="914400" lvl="1" indent="-514350">
              <a:buFont typeface="Wingdings" pitchFamily="2" charset="2"/>
              <a:buChar char="Ø"/>
            </a:pPr>
            <a:endParaRPr lang="de-DE" dirty="0"/>
          </a:p>
          <a:p>
            <a:pPr marL="514350" indent="-514350">
              <a:buNone/>
            </a:pPr>
            <a:endParaRPr lang="de-DE" dirty="0">
              <a:solidFill>
                <a:schemeClr val="tx2"/>
              </a:solidFill>
            </a:endParaRPr>
          </a:p>
          <a:p>
            <a:pPr marL="514350" indent="-514350">
              <a:buNone/>
            </a:pPr>
            <a:endParaRPr lang="de-DE" dirty="0"/>
          </a:p>
          <a:p>
            <a:pPr marL="514350" indent="-514350">
              <a:buNone/>
            </a:pPr>
            <a:endParaRPr lang="de-DE" dirty="0"/>
          </a:p>
        </p:txBody>
      </p:sp>
      <p:pic>
        <p:nvPicPr>
          <p:cNvPr id="2050" name="Picture 2" descr="C:\Users\Markus\Pictures\fsr_logo201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5445224"/>
            <a:ext cx="2792272" cy="1038377"/>
          </a:xfrm>
          <a:prstGeom prst="rect">
            <a:avLst/>
          </a:prstGeom>
          <a:noFill/>
        </p:spPr>
      </p:pic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4B3A1-79FC-496A-A12D-5698FF874BE3}" type="slidenum">
              <a:rPr lang="de-DE" smtClean="0"/>
              <a:pPr/>
              <a:t>29</a:t>
            </a:fld>
            <a:endParaRPr lang="de-DE" dirty="0"/>
          </a:p>
        </p:txBody>
      </p:sp>
      <p:graphicFrame>
        <p:nvGraphicFramePr>
          <p:cNvPr id="7" name="Tabelle 6"/>
          <p:cNvGraphicFramePr>
            <a:graphicFrameLocks noGrp="1"/>
          </p:cNvGraphicFramePr>
          <p:nvPr/>
        </p:nvGraphicFramePr>
        <p:xfrm>
          <a:off x="1259632" y="1340768"/>
          <a:ext cx="7200800" cy="38164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307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700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5819">
                <a:tc>
                  <a:txBody>
                    <a:bodyPr/>
                    <a:lstStyle/>
                    <a:p>
                      <a:r>
                        <a:rPr lang="de-DE" dirty="0"/>
                        <a:t>Mittwoch,</a:t>
                      </a:r>
                      <a:r>
                        <a:rPr lang="de-DE" baseline="0" dirty="0"/>
                        <a:t> 30.09.2015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Was, Wo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5819">
                <a:tc>
                  <a:txBody>
                    <a:bodyPr/>
                    <a:lstStyle/>
                    <a:p>
                      <a:r>
                        <a:rPr lang="de-DE" dirty="0"/>
                        <a:t>10:30 Uhr - 12:00 Uhr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Mathe-</a:t>
                      </a:r>
                      <a:r>
                        <a:rPr lang="de-DE" baseline="0" dirty="0"/>
                        <a:t> Vorbereitungskurs, S329, S331(II)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5819">
                <a:tc>
                  <a:txBody>
                    <a:bodyPr/>
                    <a:lstStyle/>
                    <a:p>
                      <a:r>
                        <a:rPr lang="de-DE" dirty="0"/>
                        <a:t>13:00 Uhr - 15:00 Uhr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1" dirty="0">
                          <a:solidFill>
                            <a:srgbClr val="FFC000"/>
                          </a:solidFill>
                        </a:rPr>
                        <a:t>Infoveranstaltung (Prof. </a:t>
                      </a:r>
                      <a:r>
                        <a:rPr lang="de-DE" b="1" dirty="0" err="1">
                          <a:solidFill>
                            <a:srgbClr val="FFC000"/>
                          </a:solidFill>
                        </a:rPr>
                        <a:t>Westfeld</a:t>
                      </a:r>
                      <a:r>
                        <a:rPr lang="de-DE" b="1" dirty="0">
                          <a:solidFill>
                            <a:srgbClr val="FFC000"/>
                          </a:solidFill>
                        </a:rPr>
                        <a:t>), Z211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7716">
                <a:tc>
                  <a:txBody>
                    <a:bodyPr/>
                    <a:lstStyle/>
                    <a:p>
                      <a:r>
                        <a:rPr lang="de-DE" dirty="0"/>
                        <a:t>15:10 Uhr</a:t>
                      </a:r>
                      <a:r>
                        <a:rPr lang="de-DE" baseline="0" dirty="0"/>
                        <a:t> - 16: 00 Uhr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Nutzerschulung Bibliothek, Z211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7716">
                <a:tc>
                  <a:txBody>
                    <a:bodyPr/>
                    <a:lstStyle/>
                    <a:p>
                      <a:r>
                        <a:rPr lang="de-DE" dirty="0"/>
                        <a:t>16:00 Uhr - 16:05 Uhr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Akademisches Auslandsamt, Z211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17716">
                <a:tc>
                  <a:txBody>
                    <a:bodyPr/>
                    <a:lstStyle/>
                    <a:p>
                      <a:r>
                        <a:rPr lang="de-DE" dirty="0"/>
                        <a:t>16:05</a:t>
                      </a:r>
                      <a:r>
                        <a:rPr lang="de-DE" baseline="0" dirty="0"/>
                        <a:t> </a:t>
                      </a:r>
                      <a:r>
                        <a:rPr lang="de-DE" dirty="0"/>
                        <a:t>Uhr</a:t>
                      </a:r>
                      <a:r>
                        <a:rPr lang="de-DE" baseline="0" dirty="0"/>
                        <a:t> - 16:25 Uhr 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Nutzerschulung Sprachzentrum</a:t>
                      </a:r>
                      <a:r>
                        <a:rPr lang="de-DE" baseline="0" dirty="0"/>
                        <a:t>, Z211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5819">
                <a:tc>
                  <a:txBody>
                    <a:bodyPr/>
                    <a:lstStyle/>
                    <a:p>
                      <a:r>
                        <a:rPr lang="de-DE" dirty="0"/>
                        <a:t>16:25</a:t>
                      </a:r>
                      <a:r>
                        <a:rPr lang="de-DE" baseline="0" dirty="0"/>
                        <a:t> Uhr - </a:t>
                      </a:r>
                      <a:r>
                        <a:rPr lang="de-DE" dirty="0"/>
                        <a:t> 16:30 Uhr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Nutzerschulung OPAL,</a:t>
                      </a:r>
                      <a:r>
                        <a:rPr lang="de-DE" baseline="0" dirty="0"/>
                        <a:t> Z211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5536" y="2492896"/>
            <a:ext cx="8229600" cy="1143000"/>
          </a:xfrm>
        </p:spPr>
        <p:txBody>
          <a:bodyPr/>
          <a:lstStyle/>
          <a:p>
            <a:r>
              <a:rPr lang="de-DE" dirty="0">
                <a:solidFill>
                  <a:schemeClr val="tx2"/>
                </a:solidFill>
              </a:rPr>
              <a:t>1. Vorstellung</a:t>
            </a:r>
          </a:p>
        </p:txBody>
      </p:sp>
      <p:pic>
        <p:nvPicPr>
          <p:cNvPr id="2050" name="Picture 2" descr="C:\Users\Markus\Pictures\fsr_logo201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5445224"/>
            <a:ext cx="2792272" cy="1038377"/>
          </a:xfrm>
          <a:prstGeom prst="rect">
            <a:avLst/>
          </a:prstGeom>
          <a:noFill/>
        </p:spPr>
      </p:pic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4B3A1-79FC-496A-A12D-5698FF874BE3}" type="slidenum">
              <a:rPr lang="de-DE" smtClean="0"/>
              <a:pPr/>
              <a:t>3</a:t>
            </a:fld>
            <a:endParaRPr lang="de-DE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chemeClr val="tx2"/>
                </a:solidFill>
              </a:rPr>
              <a:t>Ablauf am Donnerstag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935088" y="1844824"/>
            <a:ext cx="8208912" cy="2952328"/>
          </a:xfrm>
        </p:spPr>
        <p:txBody>
          <a:bodyPr>
            <a:normAutofit/>
          </a:bodyPr>
          <a:lstStyle/>
          <a:p>
            <a:pPr marL="914400" lvl="1" indent="-514350">
              <a:buNone/>
            </a:pPr>
            <a:endParaRPr lang="de-DE" dirty="0"/>
          </a:p>
          <a:p>
            <a:pPr marL="914400" lvl="1" indent="-514350">
              <a:buFont typeface="Wingdings" pitchFamily="2" charset="2"/>
              <a:buChar char="Ø"/>
            </a:pPr>
            <a:endParaRPr lang="de-DE" dirty="0"/>
          </a:p>
          <a:p>
            <a:pPr marL="514350" indent="-514350">
              <a:buNone/>
            </a:pPr>
            <a:endParaRPr lang="de-DE" dirty="0">
              <a:solidFill>
                <a:schemeClr val="tx2"/>
              </a:solidFill>
            </a:endParaRPr>
          </a:p>
          <a:p>
            <a:pPr marL="514350" indent="-514350">
              <a:buNone/>
            </a:pPr>
            <a:endParaRPr lang="de-DE" dirty="0"/>
          </a:p>
          <a:p>
            <a:pPr marL="514350" indent="-514350">
              <a:buNone/>
            </a:pPr>
            <a:endParaRPr lang="de-DE" dirty="0"/>
          </a:p>
        </p:txBody>
      </p:sp>
      <p:pic>
        <p:nvPicPr>
          <p:cNvPr id="2050" name="Picture 2" descr="C:\Users\Markus\Pictures\fsr_logo201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5445224"/>
            <a:ext cx="2792272" cy="1038377"/>
          </a:xfrm>
          <a:prstGeom prst="rect">
            <a:avLst/>
          </a:prstGeom>
          <a:noFill/>
        </p:spPr>
      </p:pic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4B3A1-79FC-496A-A12D-5698FF874BE3}" type="slidenum">
              <a:rPr lang="de-DE" smtClean="0"/>
              <a:pPr/>
              <a:t>30</a:t>
            </a:fld>
            <a:endParaRPr lang="de-DE" dirty="0"/>
          </a:p>
        </p:txBody>
      </p:sp>
      <p:graphicFrame>
        <p:nvGraphicFramePr>
          <p:cNvPr id="7" name="Tabelle 6"/>
          <p:cNvGraphicFramePr>
            <a:graphicFrameLocks noGrp="1"/>
          </p:cNvGraphicFramePr>
          <p:nvPr/>
        </p:nvGraphicFramePr>
        <p:xfrm>
          <a:off x="1187624" y="1916832"/>
          <a:ext cx="7272808" cy="27459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620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07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r>
                        <a:rPr lang="de-DE" dirty="0"/>
                        <a:t>Donnerstag,</a:t>
                      </a:r>
                      <a:r>
                        <a:rPr lang="de-DE" baseline="0" dirty="0"/>
                        <a:t> 01.10.2014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Was, Wo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15345">
                <a:tc>
                  <a:txBody>
                    <a:bodyPr/>
                    <a:lstStyle/>
                    <a:p>
                      <a:r>
                        <a:rPr lang="de-DE" dirty="0"/>
                        <a:t>10:30 Uhr - 11:30 Uhr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Feierliche Immatrikulation, Physik Hörsaal der TU Dresden, Zellescher</a:t>
                      </a:r>
                      <a:r>
                        <a:rPr lang="de-DE" baseline="0" dirty="0"/>
                        <a:t> Weg 16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4495">
                <a:tc>
                  <a:txBody>
                    <a:bodyPr/>
                    <a:lstStyle/>
                    <a:p>
                      <a:r>
                        <a:rPr lang="de-DE" dirty="0"/>
                        <a:t>13:00 Uhr - 16:30 Uhr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Mathe-Vorbereitungskurs</a:t>
                      </a:r>
                      <a:r>
                        <a:rPr lang="de-DE" baseline="0" dirty="0"/>
                        <a:t> S331 (II), S239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5536" y="2492896"/>
            <a:ext cx="8229600" cy="1143000"/>
          </a:xfrm>
        </p:spPr>
        <p:txBody>
          <a:bodyPr/>
          <a:lstStyle/>
          <a:p>
            <a:r>
              <a:rPr lang="de-DE" dirty="0">
                <a:solidFill>
                  <a:schemeClr val="tx2"/>
                </a:solidFill>
              </a:rPr>
              <a:t>5. Kommende Veranstaltungen</a:t>
            </a:r>
          </a:p>
        </p:txBody>
      </p:sp>
      <p:pic>
        <p:nvPicPr>
          <p:cNvPr id="2050" name="Picture 2" descr="C:\Users\Markus\Pictures\fsr_logo201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5445224"/>
            <a:ext cx="2792272" cy="103837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790038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>
                <a:solidFill>
                  <a:schemeClr val="tx2"/>
                </a:solidFill>
              </a:rPr>
              <a:t>LaTeX</a:t>
            </a:r>
            <a:r>
              <a:rPr lang="de-DE" dirty="0">
                <a:solidFill>
                  <a:schemeClr val="tx2"/>
                </a:solidFill>
              </a:rPr>
              <a:t>-Kurs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935088" y="1844824"/>
            <a:ext cx="8208912" cy="2952328"/>
          </a:xfrm>
        </p:spPr>
        <p:txBody>
          <a:bodyPr>
            <a:normAutofit/>
          </a:bodyPr>
          <a:lstStyle/>
          <a:p>
            <a:pPr marL="914400" lvl="1" indent="-514350">
              <a:buNone/>
            </a:pPr>
            <a:endParaRPr lang="de-DE" dirty="0"/>
          </a:p>
          <a:p>
            <a:pPr marL="914400" lvl="1" indent="-514350">
              <a:buFont typeface="Wingdings" pitchFamily="2" charset="2"/>
              <a:buChar char="Ø"/>
            </a:pPr>
            <a:endParaRPr lang="de-DE" dirty="0"/>
          </a:p>
          <a:p>
            <a:pPr marL="514350" indent="-514350">
              <a:buNone/>
            </a:pPr>
            <a:endParaRPr lang="de-DE" dirty="0">
              <a:solidFill>
                <a:schemeClr val="tx2"/>
              </a:solidFill>
            </a:endParaRPr>
          </a:p>
          <a:p>
            <a:pPr marL="514350" indent="-514350">
              <a:buNone/>
            </a:pPr>
            <a:endParaRPr lang="de-DE" dirty="0"/>
          </a:p>
          <a:p>
            <a:pPr marL="514350" indent="-514350">
              <a:buNone/>
            </a:pPr>
            <a:endParaRPr lang="de-DE" dirty="0"/>
          </a:p>
        </p:txBody>
      </p:sp>
      <p:pic>
        <p:nvPicPr>
          <p:cNvPr id="2050" name="Picture 2" descr="C:\Users\Markus\Pictures\fsr_logo201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5445224"/>
            <a:ext cx="2792272" cy="1038377"/>
          </a:xfrm>
          <a:prstGeom prst="rect">
            <a:avLst/>
          </a:prstGeom>
          <a:noFill/>
        </p:spPr>
      </p:pic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4B3A1-79FC-496A-A12D-5698FF874BE3}" type="slidenum">
              <a:rPr lang="de-DE" smtClean="0"/>
              <a:pPr/>
              <a:t>32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6648838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>
                <a:solidFill>
                  <a:schemeClr val="tx2"/>
                </a:solidFill>
              </a:rPr>
              <a:t>Erstigrillen</a:t>
            </a:r>
            <a:endParaRPr lang="de-DE" dirty="0">
              <a:solidFill>
                <a:schemeClr val="tx2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935088" y="1844824"/>
            <a:ext cx="8208912" cy="2952328"/>
          </a:xfrm>
        </p:spPr>
        <p:txBody>
          <a:bodyPr>
            <a:normAutofit/>
          </a:bodyPr>
          <a:lstStyle/>
          <a:p>
            <a:pPr marL="914400" lvl="1" indent="-514350">
              <a:buNone/>
            </a:pPr>
            <a:endParaRPr lang="de-DE" dirty="0"/>
          </a:p>
          <a:p>
            <a:pPr marL="914400" lvl="1" indent="-514350">
              <a:buFont typeface="Wingdings" pitchFamily="2" charset="2"/>
              <a:buChar char="Ø"/>
            </a:pPr>
            <a:endParaRPr lang="de-DE" dirty="0"/>
          </a:p>
          <a:p>
            <a:pPr marL="514350" indent="-514350">
              <a:buNone/>
            </a:pPr>
            <a:endParaRPr lang="de-DE" dirty="0">
              <a:solidFill>
                <a:schemeClr val="tx2"/>
              </a:solidFill>
            </a:endParaRPr>
          </a:p>
          <a:p>
            <a:pPr marL="514350" indent="-514350">
              <a:buNone/>
            </a:pPr>
            <a:endParaRPr lang="de-DE" dirty="0"/>
          </a:p>
          <a:p>
            <a:pPr marL="514350" indent="-514350">
              <a:buNone/>
            </a:pPr>
            <a:endParaRPr lang="de-DE" dirty="0"/>
          </a:p>
        </p:txBody>
      </p:sp>
      <p:pic>
        <p:nvPicPr>
          <p:cNvPr id="2050" name="Picture 2" descr="C:\Users\Markus\Pictures\fsr_logo201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5445224"/>
            <a:ext cx="2792272" cy="1038377"/>
          </a:xfrm>
          <a:prstGeom prst="rect">
            <a:avLst/>
          </a:prstGeom>
          <a:noFill/>
        </p:spPr>
      </p:pic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4B3A1-79FC-496A-A12D-5698FF874BE3}" type="slidenum">
              <a:rPr lang="de-DE" smtClean="0"/>
              <a:pPr/>
              <a:t>33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5131295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chemeClr val="tx2"/>
                </a:solidFill>
              </a:rPr>
              <a:t>Nützliche Links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4B3A1-79FC-496A-A12D-5698FF874BE3}" type="slidenum">
              <a:rPr lang="de-DE" smtClean="0"/>
              <a:pPr/>
              <a:t>34</a:t>
            </a:fld>
            <a:endParaRPr lang="de-DE" dirty="0"/>
          </a:p>
        </p:txBody>
      </p:sp>
      <p:graphicFrame>
        <p:nvGraphicFramePr>
          <p:cNvPr id="6" name="Inhaltsplatzhalt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13864599"/>
              </p:ext>
            </p:extLst>
          </p:nvPr>
        </p:nvGraphicFramePr>
        <p:xfrm>
          <a:off x="194928" y="1417638"/>
          <a:ext cx="8754144" cy="4714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50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691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r>
                        <a:rPr lang="de-DE" dirty="0"/>
                        <a:t>Service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Link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OPAL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hlinkClick r:id="rId3"/>
                        </a:rPr>
                        <a:t>https://bildungsportal.sachsen.de/opal/dmz/</a:t>
                      </a:r>
                      <a:r>
                        <a:rPr lang="de-DE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Notenportal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hlinkClick r:id="rId4"/>
                        </a:rPr>
                        <a:t>https://wwwqis.htw-dresden.de/</a:t>
                      </a:r>
                      <a:r>
                        <a:rPr lang="de-DE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err="1"/>
                        <a:t>StuRa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hlinkClick r:id="rId5"/>
                        </a:rPr>
                        <a:t>http://www.stura.htw-dresden.de/</a:t>
                      </a:r>
                      <a:r>
                        <a:rPr lang="de-DE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FSR Info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>
                          <a:hlinkClick r:id="rId6" action="ppaction://hlinkfile"/>
                        </a:rPr>
                        <a:t>www2.htw-dresden.de/~fsr_info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HTW App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hlinkClick r:id="rId7"/>
                        </a:rPr>
                        <a:t>https://www.htw-dresden.de/studium/studierende/htw-dresden-app.html</a:t>
                      </a:r>
                      <a:r>
                        <a:rPr lang="de-DE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Stundenplan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hlinkClick r:id="rId8"/>
                        </a:rPr>
                        <a:t>http://www2.htw-dresden.de/~rawa/cgi-bin/auf/raiplan.php</a:t>
                      </a:r>
                      <a:r>
                        <a:rPr lang="de-DE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Prüfungen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hlinkClick r:id="rId9"/>
                        </a:rPr>
                        <a:t>http://www2.htw-dresden.de/~rawa/</a:t>
                      </a:r>
                      <a:r>
                        <a:rPr lang="de-DE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err="1"/>
                        <a:t>Imagine</a:t>
                      </a:r>
                      <a:r>
                        <a:rPr lang="de-DE" dirty="0"/>
                        <a:t> (</a:t>
                      </a:r>
                      <a:r>
                        <a:rPr lang="de-DE" dirty="0" err="1"/>
                        <a:t>Dreamspark</a:t>
                      </a:r>
                      <a:r>
                        <a:rPr lang="de-DE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hlinkClick r:id="rId10"/>
                        </a:rPr>
                        <a:t>https://www.dreamspark.com/</a:t>
                      </a:r>
                      <a:r>
                        <a:rPr lang="de-DE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Career</a:t>
                      </a:r>
                      <a:r>
                        <a:rPr lang="de-DE" baseline="0" dirty="0"/>
                        <a:t> Service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hlinkClick r:id="rId11"/>
                        </a:rPr>
                        <a:t>https://www.htw-dresden.de/jobboerse/</a:t>
                      </a:r>
                      <a:r>
                        <a:rPr lang="de-DE" baseline="0" dirty="0"/>
                        <a:t> 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HTW</a:t>
                      </a:r>
                      <a:r>
                        <a:rPr lang="de-DE" baseline="0" dirty="0"/>
                        <a:t> </a:t>
                      </a:r>
                      <a:r>
                        <a:rPr lang="de-DE" baseline="0" dirty="0" err="1"/>
                        <a:t>Bibo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hlinkClick r:id="rId12"/>
                        </a:rPr>
                        <a:t>https://www.htw-dresden.de/bib.html</a:t>
                      </a:r>
                      <a:r>
                        <a:rPr lang="de-DE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SLUB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hlinkClick r:id="rId13"/>
                        </a:rPr>
                        <a:t>https://www.slub-dresden.de/startseite/</a:t>
                      </a:r>
                      <a:r>
                        <a:rPr lang="de-DE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27140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/>
          <a:lstStyle/>
          <a:p>
            <a:r>
              <a:rPr lang="de-DE" dirty="0">
                <a:solidFill>
                  <a:schemeClr val="tx2"/>
                </a:solidFill>
              </a:rPr>
              <a:t>Kontakt</a:t>
            </a:r>
          </a:p>
        </p:txBody>
      </p:sp>
      <p:pic>
        <p:nvPicPr>
          <p:cNvPr id="2050" name="Picture 2" descr="C:\Users\Markus\Pictures\fsr_logo201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5445224"/>
            <a:ext cx="2792272" cy="1038377"/>
          </a:xfrm>
          <a:prstGeom prst="rect">
            <a:avLst/>
          </a:prstGeom>
          <a:noFill/>
        </p:spPr>
      </p:pic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4B3A1-79FC-496A-A12D-5698FF874BE3}" type="slidenum">
              <a:rPr lang="de-DE" smtClean="0"/>
              <a:pPr/>
              <a:t>35</a:t>
            </a:fld>
            <a:endParaRPr lang="de-DE" dirty="0"/>
          </a:p>
        </p:txBody>
      </p:sp>
      <p:sp>
        <p:nvSpPr>
          <p:cNvPr id="6" name="Textfeld 5"/>
          <p:cNvSpPr txBox="1"/>
          <p:nvPr/>
        </p:nvSpPr>
        <p:spPr>
          <a:xfrm>
            <a:off x="1043608" y="2060848"/>
            <a:ext cx="77768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tx2"/>
                </a:solidFill>
              </a:rPr>
              <a:t>Internet</a:t>
            </a:r>
            <a:r>
              <a:rPr lang="de-DE" dirty="0"/>
              <a:t>		</a:t>
            </a:r>
            <a:r>
              <a:rPr lang="de-DE" dirty="0">
                <a:hlinkClick r:id="rId3" action="ppaction://hlinkfile"/>
              </a:rPr>
              <a:t>www2.htw-dresden.de/~fsr_info</a:t>
            </a:r>
            <a:endParaRPr lang="de-DE" dirty="0"/>
          </a:p>
          <a:p>
            <a:endParaRPr lang="de-DE" dirty="0"/>
          </a:p>
          <a:p>
            <a:r>
              <a:rPr lang="de-DE" dirty="0" err="1">
                <a:solidFill>
                  <a:schemeClr val="tx2"/>
                </a:solidFill>
              </a:rPr>
              <a:t>Facebook</a:t>
            </a:r>
            <a:r>
              <a:rPr lang="de-DE" dirty="0"/>
              <a:t>		</a:t>
            </a:r>
            <a:r>
              <a:rPr lang="de-DE" dirty="0">
                <a:hlinkClick r:id="rId4"/>
              </a:rPr>
              <a:t>www.facebook.com/htwdd.fsr.info/</a:t>
            </a:r>
            <a:endParaRPr lang="de-DE" dirty="0"/>
          </a:p>
          <a:p>
            <a:endParaRPr lang="de-DE" dirty="0"/>
          </a:p>
          <a:p>
            <a:r>
              <a:rPr lang="de-DE" dirty="0">
                <a:solidFill>
                  <a:schemeClr val="tx2"/>
                </a:solidFill>
              </a:rPr>
              <a:t>Google+ </a:t>
            </a:r>
            <a:r>
              <a:rPr lang="de-DE" dirty="0"/>
              <a:t>		</a:t>
            </a:r>
            <a:r>
              <a:rPr lang="de-DE" dirty="0">
                <a:hlinkClick r:id="rId5"/>
              </a:rPr>
              <a:t>https://plus.google.com/+fsrinfo</a:t>
            </a:r>
            <a:endParaRPr lang="de-DE" dirty="0"/>
          </a:p>
          <a:p>
            <a:endParaRPr lang="de-DE" dirty="0"/>
          </a:p>
          <a:p>
            <a:r>
              <a:rPr lang="de-DE" dirty="0">
                <a:solidFill>
                  <a:schemeClr val="tx2"/>
                </a:solidFill>
              </a:rPr>
              <a:t>E-Mail</a:t>
            </a:r>
            <a:r>
              <a:rPr lang="de-DE" dirty="0"/>
              <a:t>		</a:t>
            </a:r>
            <a:r>
              <a:rPr lang="de-DE" dirty="0">
                <a:hlinkClick r:id="rId6"/>
              </a:rPr>
              <a:t>fsr_info@htw-dresden.de</a:t>
            </a:r>
            <a:endParaRPr lang="de-DE" dirty="0"/>
          </a:p>
          <a:p>
            <a:endParaRPr lang="de-DE" dirty="0"/>
          </a:p>
          <a:p>
            <a:r>
              <a:rPr lang="de-DE" dirty="0"/>
              <a:t>Standort		A001 (Andreas-Schubert-Straße 23, 01069 Dresden)</a:t>
            </a:r>
          </a:p>
        </p:txBody>
      </p:sp>
      <p:pic>
        <p:nvPicPr>
          <p:cNvPr id="3074" name="Picture 2" descr="C:\Users\Markus\Pictures\image_large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74232" y="4987602"/>
            <a:ext cx="1872208" cy="14041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4B3A1-79FC-496A-A12D-5698FF874BE3}" type="slidenum">
              <a:rPr lang="de-DE" smtClean="0"/>
              <a:pPr/>
              <a:t>36</a:t>
            </a:fld>
            <a:endParaRPr lang="de-DE"/>
          </a:p>
        </p:txBody>
      </p:sp>
      <p:pic>
        <p:nvPicPr>
          <p:cNvPr id="2050" name="Picture 2" descr="https://www.htw-dresden.de/uploads/tx_templavoila/Campusposter_F-L-Platz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648"/>
            <a:ext cx="9143999" cy="6070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feil nach unten 4"/>
          <p:cNvSpPr/>
          <p:nvPr/>
        </p:nvSpPr>
        <p:spPr>
          <a:xfrm rot="1665461">
            <a:off x="4901454" y="1319456"/>
            <a:ext cx="360040" cy="57606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385333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chemeClr val="tx2"/>
                </a:solidFill>
              </a:rPr>
              <a:t>Wer sind wir?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259632" y="2492896"/>
            <a:ext cx="4536504" cy="1584176"/>
          </a:xfrm>
        </p:spPr>
        <p:txBody>
          <a:bodyPr/>
          <a:lstStyle/>
          <a:p>
            <a:pPr marL="514350" indent="-514350">
              <a:buFont typeface="Wingdings" pitchFamily="2" charset="2"/>
              <a:buChar char="Ø"/>
            </a:pPr>
            <a:r>
              <a:rPr lang="de-DE" dirty="0"/>
              <a:t>Studenten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de-DE" dirty="0"/>
              <a:t>… die mitmachen</a:t>
            </a:r>
          </a:p>
        </p:txBody>
      </p:sp>
      <p:pic>
        <p:nvPicPr>
          <p:cNvPr id="2050" name="Picture 2" descr="C:\Users\Markus\Pictures\fsr_logo201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5445224"/>
            <a:ext cx="2792272" cy="1038377"/>
          </a:xfrm>
          <a:prstGeom prst="rect">
            <a:avLst/>
          </a:prstGeom>
          <a:noFill/>
        </p:spPr>
      </p:pic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4B3A1-79FC-496A-A12D-5698FF874BE3}" type="slidenum">
              <a:rPr lang="de-DE" smtClean="0"/>
              <a:pPr/>
              <a:t>4</a:t>
            </a:fld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>
                <a:solidFill>
                  <a:schemeClr val="tx2"/>
                </a:solidFill>
              </a:rPr>
              <a:t>Fachschaftsrat</a:t>
            </a:r>
            <a:br>
              <a:rPr lang="de-DE" dirty="0">
                <a:solidFill>
                  <a:schemeClr val="tx2"/>
                </a:solidFill>
              </a:rPr>
            </a:br>
            <a:r>
              <a:rPr lang="de-DE" sz="2700" dirty="0">
                <a:solidFill>
                  <a:schemeClr val="tx2"/>
                </a:solidFill>
              </a:rPr>
              <a:t>Mitglieder</a:t>
            </a:r>
          </a:p>
        </p:txBody>
      </p:sp>
      <p:pic>
        <p:nvPicPr>
          <p:cNvPr id="2050" name="Picture 2" descr="C:\Users\Markus\Pictures\fsr_logo201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5445224"/>
            <a:ext cx="2792272" cy="1038377"/>
          </a:xfrm>
          <a:prstGeom prst="rect">
            <a:avLst/>
          </a:prstGeom>
          <a:noFill/>
        </p:spPr>
      </p:pic>
      <p:graphicFrame>
        <p:nvGraphicFramePr>
          <p:cNvPr id="6" name="Inhaltsplatzhalt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03682620"/>
              </p:ext>
            </p:extLst>
          </p:nvPr>
        </p:nvGraphicFramePr>
        <p:xfrm>
          <a:off x="179513" y="1484784"/>
          <a:ext cx="8784976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69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603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832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340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503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737359">
                <a:tc>
                  <a:txBody>
                    <a:bodyPr/>
                    <a:lstStyle/>
                    <a:p>
                      <a:endParaRPr lang="de-DE" dirty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dirty="0"/>
                    </a:p>
                    <a:p>
                      <a:endParaRPr lang="de-DE" dirty="0"/>
                    </a:p>
                    <a:p>
                      <a:endParaRPr lang="de-DE" dirty="0"/>
                    </a:p>
                    <a:p>
                      <a:endParaRPr lang="de-DE" dirty="0"/>
                    </a:p>
                    <a:p>
                      <a:pPr algn="ctr"/>
                      <a:r>
                        <a:rPr lang="de-DE" b="0" dirty="0"/>
                        <a:t>Benjamin</a:t>
                      </a:r>
                      <a:r>
                        <a:rPr lang="de-DE" b="0" baseline="0" dirty="0"/>
                        <a:t> Flache</a:t>
                      </a:r>
                      <a:endParaRPr lang="de-DE" b="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  <a:p>
                      <a:endParaRPr lang="de-DE" dirty="0"/>
                    </a:p>
                    <a:p>
                      <a:endParaRPr lang="de-DE" dirty="0"/>
                    </a:p>
                    <a:p>
                      <a:endParaRPr lang="de-DE" dirty="0"/>
                    </a:p>
                    <a:p>
                      <a:endParaRPr lang="de-DE" dirty="0"/>
                    </a:p>
                    <a:p>
                      <a:pPr algn="ctr"/>
                      <a:r>
                        <a:rPr lang="de-DE" b="0" dirty="0" err="1"/>
                        <a:t>Michél</a:t>
                      </a:r>
                      <a:r>
                        <a:rPr lang="de-DE" b="0" baseline="0" dirty="0"/>
                        <a:t> Neubert</a:t>
                      </a:r>
                      <a:endParaRPr lang="de-DE" b="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  <a:p>
                      <a:endParaRPr lang="de-DE" dirty="0"/>
                    </a:p>
                    <a:p>
                      <a:endParaRPr lang="de-DE" dirty="0"/>
                    </a:p>
                    <a:p>
                      <a:endParaRPr lang="de-DE" dirty="0"/>
                    </a:p>
                    <a:p>
                      <a:endParaRPr lang="de-DE" dirty="0"/>
                    </a:p>
                    <a:p>
                      <a:pPr algn="ctr"/>
                      <a:r>
                        <a:rPr lang="de-DE" b="0" dirty="0"/>
                        <a:t>Jana Will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  <a:p>
                      <a:endParaRPr lang="de-DE" dirty="0"/>
                    </a:p>
                    <a:p>
                      <a:endParaRPr lang="de-DE" dirty="0"/>
                    </a:p>
                    <a:p>
                      <a:endParaRPr lang="de-DE" dirty="0"/>
                    </a:p>
                    <a:p>
                      <a:endParaRPr lang="de-DE" b="0" dirty="0"/>
                    </a:p>
                    <a:p>
                      <a:pPr algn="ctr"/>
                      <a:r>
                        <a:rPr lang="de-DE" b="0" dirty="0"/>
                        <a:t>Christian </a:t>
                      </a:r>
                      <a:r>
                        <a:rPr lang="de-DE" b="0" dirty="0" err="1"/>
                        <a:t>Olszowa</a:t>
                      </a:r>
                      <a:endParaRPr lang="de-DE" b="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  <a:p>
                      <a:endParaRPr lang="de-DE" dirty="0"/>
                    </a:p>
                    <a:p>
                      <a:endParaRPr lang="de-DE" dirty="0"/>
                    </a:p>
                    <a:p>
                      <a:endParaRPr lang="de-DE" dirty="0"/>
                    </a:p>
                    <a:p>
                      <a:endParaRPr lang="de-DE" dirty="0"/>
                    </a:p>
                    <a:p>
                      <a:pPr algn="ctr"/>
                      <a:r>
                        <a:rPr lang="de-DE" b="0" dirty="0" err="1"/>
                        <a:t>Marilena</a:t>
                      </a:r>
                      <a:r>
                        <a:rPr lang="de-DE" b="0" dirty="0"/>
                        <a:t> Fröhlich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11680">
                <a:tc>
                  <a:txBody>
                    <a:bodyPr/>
                    <a:lstStyle/>
                    <a:p>
                      <a:endParaRPr lang="de-DE" dirty="0"/>
                    </a:p>
                    <a:p>
                      <a:endParaRPr lang="de-DE" dirty="0"/>
                    </a:p>
                    <a:p>
                      <a:endParaRPr lang="de-DE" dirty="0"/>
                    </a:p>
                    <a:p>
                      <a:endParaRPr lang="de-DE" dirty="0"/>
                    </a:p>
                    <a:p>
                      <a:endParaRPr lang="de-DE" dirty="0"/>
                    </a:p>
                    <a:p>
                      <a:endParaRPr lang="de-DE" dirty="0"/>
                    </a:p>
                    <a:p>
                      <a:pPr algn="ctr"/>
                      <a:r>
                        <a:rPr lang="de-DE" dirty="0">
                          <a:solidFill>
                            <a:schemeClr val="bg1"/>
                          </a:solidFill>
                        </a:rPr>
                        <a:t>Maximilian</a:t>
                      </a:r>
                      <a:r>
                        <a:rPr lang="de-DE" baseline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de-DE" baseline="0" dirty="0" err="1">
                          <a:solidFill>
                            <a:schemeClr val="bg1"/>
                          </a:solidFill>
                        </a:rPr>
                        <a:t>Tränkler</a:t>
                      </a:r>
                      <a:endParaRPr lang="de-DE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  <a:p>
                      <a:endParaRPr lang="de-DE" dirty="0"/>
                    </a:p>
                    <a:p>
                      <a:endParaRPr lang="de-DE" dirty="0"/>
                    </a:p>
                    <a:p>
                      <a:endParaRPr lang="de-DE" dirty="0"/>
                    </a:p>
                    <a:p>
                      <a:endParaRPr lang="de-DE" dirty="0"/>
                    </a:p>
                    <a:p>
                      <a:endParaRPr lang="de-DE" dirty="0"/>
                    </a:p>
                    <a:p>
                      <a:pPr algn="ctr"/>
                      <a:r>
                        <a:rPr lang="de-DE" dirty="0">
                          <a:solidFill>
                            <a:schemeClr val="bg1"/>
                          </a:solidFill>
                        </a:rPr>
                        <a:t>Stefanie Bohms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  <a:p>
                      <a:endParaRPr lang="de-DE" dirty="0"/>
                    </a:p>
                    <a:p>
                      <a:endParaRPr lang="de-DE" dirty="0"/>
                    </a:p>
                    <a:p>
                      <a:endParaRPr lang="de-DE" dirty="0"/>
                    </a:p>
                    <a:p>
                      <a:endParaRPr lang="de-DE" dirty="0"/>
                    </a:p>
                    <a:p>
                      <a:endParaRPr lang="de-DE" dirty="0"/>
                    </a:p>
                    <a:p>
                      <a:pPr algn="ctr"/>
                      <a:r>
                        <a:rPr lang="de-DE" dirty="0">
                          <a:solidFill>
                            <a:schemeClr val="bg1"/>
                          </a:solidFill>
                        </a:rPr>
                        <a:t>Johann Park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  <a:p>
                      <a:endParaRPr lang="de-DE" dirty="0"/>
                    </a:p>
                    <a:p>
                      <a:endParaRPr lang="de-DE" dirty="0"/>
                    </a:p>
                    <a:p>
                      <a:endParaRPr lang="de-DE" dirty="0"/>
                    </a:p>
                    <a:p>
                      <a:endParaRPr lang="de-DE" dirty="0"/>
                    </a:p>
                    <a:p>
                      <a:endParaRPr lang="de-DE" sz="1500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de-DE" sz="1800" dirty="0">
                          <a:solidFill>
                            <a:schemeClr val="bg1"/>
                          </a:solidFill>
                        </a:rPr>
                        <a:t>Paul Patolla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  <a:p>
                      <a:endParaRPr lang="de-DE" dirty="0"/>
                    </a:p>
                    <a:p>
                      <a:endParaRPr lang="de-DE" dirty="0"/>
                    </a:p>
                    <a:p>
                      <a:endParaRPr lang="de-DE" dirty="0"/>
                    </a:p>
                    <a:p>
                      <a:endParaRPr lang="de-DE" dirty="0"/>
                    </a:p>
                    <a:p>
                      <a:endParaRPr lang="de-DE" dirty="0"/>
                    </a:p>
                    <a:p>
                      <a:pPr algn="ctr"/>
                      <a:r>
                        <a:rPr lang="de-DE" baseline="0" dirty="0">
                          <a:solidFill>
                            <a:schemeClr val="bg1"/>
                          </a:solidFill>
                        </a:rPr>
                        <a:t>Dein Name!</a:t>
                      </a:r>
                      <a:endParaRPr lang="de-DE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6200000">
            <a:off x="4060251" y="4002773"/>
            <a:ext cx="1275853" cy="845045"/>
          </a:xfrm>
          <a:prstGeom prst="rect">
            <a:avLst/>
          </a:prstGeom>
          <a:noFill/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410110" y="4032096"/>
            <a:ext cx="1266997" cy="839179"/>
          </a:xfrm>
          <a:prstGeom prst="rect">
            <a:avLst/>
          </a:prstGeom>
          <a:noFill/>
        </p:spPr>
      </p:pic>
      <p:pic>
        <p:nvPicPr>
          <p:cNvPr id="16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6200000">
            <a:off x="2193217" y="4007870"/>
            <a:ext cx="1296144" cy="858484"/>
          </a:xfrm>
          <a:prstGeom prst="rect">
            <a:avLst/>
          </a:prstGeom>
          <a:noFill/>
        </p:spPr>
      </p:pic>
      <p:pic>
        <p:nvPicPr>
          <p:cNvPr id="18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6200000">
            <a:off x="7526847" y="1775622"/>
            <a:ext cx="1296144" cy="858484"/>
          </a:xfrm>
          <a:prstGeom prst="rect">
            <a:avLst/>
          </a:prstGeom>
          <a:noFill/>
        </p:spPr>
      </p:pic>
      <p:sp>
        <p:nvSpPr>
          <p:cNvPr id="19" name="Foliennummernplatzhalt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4B3A1-79FC-496A-A12D-5698FF874BE3}" type="slidenum">
              <a:rPr lang="de-DE" smtClean="0"/>
              <a:pPr/>
              <a:t>5</a:t>
            </a:fld>
            <a:endParaRPr lang="de-DE" dirty="0"/>
          </a:p>
        </p:txBody>
      </p:sp>
      <p:pic>
        <p:nvPicPr>
          <p:cNvPr id="20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6200000">
            <a:off x="2245315" y="1783195"/>
            <a:ext cx="1341002" cy="888196"/>
          </a:xfrm>
          <a:prstGeom prst="rect">
            <a:avLst/>
          </a:prstGeom>
          <a:noFill/>
        </p:spPr>
      </p:pic>
      <p:pic>
        <p:nvPicPr>
          <p:cNvPr id="21" name="Picture 8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14"/>
          <a:stretch/>
        </p:blipFill>
        <p:spPr bwMode="auto">
          <a:xfrm>
            <a:off x="4211960" y="1698067"/>
            <a:ext cx="1008112" cy="1154869"/>
          </a:xfrm>
          <a:prstGeom prst="rect">
            <a:avLst/>
          </a:prstGeom>
          <a:noFill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6200000">
            <a:off x="5857026" y="1826357"/>
            <a:ext cx="1321738" cy="875436"/>
          </a:xfrm>
          <a:prstGeom prst="rect">
            <a:avLst/>
          </a:prstGeom>
          <a:noFill/>
        </p:spPr>
      </p:pic>
      <p:pic>
        <p:nvPicPr>
          <p:cNvPr id="22" name="Picture 8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6200000">
            <a:off x="5870663" y="4007870"/>
            <a:ext cx="1296144" cy="858484"/>
          </a:xfrm>
          <a:prstGeom prst="rect">
            <a:avLst/>
          </a:prstGeom>
          <a:noFill/>
        </p:spPr>
      </p:pic>
      <p:pic>
        <p:nvPicPr>
          <p:cNvPr id="23" name="Picture 8" descr="C:\Users\Markus\Pictures\platzhalter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668344" y="3789040"/>
            <a:ext cx="1013150" cy="1296144"/>
          </a:xfrm>
          <a:prstGeom prst="rect">
            <a:avLst/>
          </a:prstGeom>
          <a:noFill/>
        </p:spPr>
      </p:pic>
      <p:pic>
        <p:nvPicPr>
          <p:cNvPr id="17" name="Picture 5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6200000">
            <a:off x="381060" y="1803684"/>
            <a:ext cx="1321738" cy="8754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chemeClr val="tx2"/>
                </a:solidFill>
              </a:rPr>
              <a:t>Wir helfen bei…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259632" y="1700808"/>
            <a:ext cx="7488832" cy="3744416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Font typeface="Wingdings" pitchFamily="2" charset="2"/>
              <a:buChar char="Ø"/>
            </a:pPr>
            <a:r>
              <a:rPr lang="de-DE" dirty="0">
                <a:solidFill>
                  <a:schemeClr val="accent6"/>
                </a:solidFill>
              </a:rPr>
              <a:t>Prüfungsproblemen/Prüfungsvorbereitung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de-DE" dirty="0"/>
              <a:t>Fragen zu Prüfungs- und Studienordnungen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de-DE" dirty="0"/>
              <a:t>Fragen zum Studiengang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de-DE" dirty="0"/>
              <a:t>Unterstützung bei Jobsuche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de-DE" dirty="0">
                <a:solidFill>
                  <a:schemeClr val="accent6"/>
                </a:solidFill>
              </a:rPr>
              <a:t>Vermittlung zwischen Professoren und Studenten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de-DE" dirty="0"/>
              <a:t>Organisation von Vorträgen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de-DE" dirty="0">
                <a:solidFill>
                  <a:schemeClr val="accent6"/>
                </a:solidFill>
              </a:rPr>
              <a:t>Veranstaltungen</a:t>
            </a:r>
          </a:p>
          <a:p>
            <a:pPr marL="914400" lvl="1" indent="-514350">
              <a:buFont typeface="Wingdings" pitchFamily="2" charset="2"/>
              <a:buChar char="Ø"/>
            </a:pPr>
            <a:r>
              <a:rPr lang="de-DE" dirty="0">
                <a:solidFill>
                  <a:schemeClr val="accent6"/>
                </a:solidFill>
              </a:rPr>
              <a:t>Weihnachtsfeier</a:t>
            </a:r>
          </a:p>
          <a:p>
            <a:pPr marL="914400" lvl="1" indent="-514350">
              <a:buFont typeface="Wingdings" pitchFamily="2" charset="2"/>
              <a:buChar char="Ø"/>
            </a:pPr>
            <a:r>
              <a:rPr lang="de-DE" dirty="0">
                <a:solidFill>
                  <a:schemeClr val="accent6"/>
                </a:solidFill>
              </a:rPr>
              <a:t>Grillveranstaltungen</a:t>
            </a:r>
          </a:p>
          <a:p>
            <a:pPr marL="914400" lvl="1" indent="-514350">
              <a:buFont typeface="Wingdings" pitchFamily="2" charset="2"/>
              <a:buChar char="Ø"/>
            </a:pPr>
            <a:r>
              <a:rPr lang="de-DE" dirty="0" err="1">
                <a:solidFill>
                  <a:schemeClr val="accent6"/>
                </a:solidFill>
              </a:rPr>
              <a:t>LaTeX</a:t>
            </a:r>
            <a:r>
              <a:rPr lang="de-DE" dirty="0">
                <a:solidFill>
                  <a:schemeClr val="accent6"/>
                </a:solidFill>
              </a:rPr>
              <a:t>-Kurs</a:t>
            </a:r>
            <a:endParaRPr lang="de-DE" dirty="0"/>
          </a:p>
        </p:txBody>
      </p:sp>
      <p:pic>
        <p:nvPicPr>
          <p:cNvPr id="2050" name="Picture 2" descr="C:\Users\Markus\Pictures\fsr_logo201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5445224"/>
            <a:ext cx="2792272" cy="1038377"/>
          </a:xfrm>
          <a:prstGeom prst="rect">
            <a:avLst/>
          </a:prstGeom>
          <a:noFill/>
        </p:spPr>
      </p:pic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4B3A1-79FC-496A-A12D-5698FF874BE3}" type="slidenum">
              <a:rPr lang="de-DE" smtClean="0"/>
              <a:pPr/>
              <a:t>6</a:t>
            </a:fld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chemeClr val="tx2"/>
                </a:solidFill>
              </a:rPr>
              <a:t>Was wollen wir?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39552" y="1412776"/>
            <a:ext cx="8280920" cy="5400600"/>
          </a:xfrm>
        </p:spPr>
        <p:txBody>
          <a:bodyPr>
            <a:normAutofit fontScale="47500" lnSpcReduction="20000"/>
          </a:bodyPr>
          <a:lstStyle/>
          <a:p>
            <a:pPr marL="514350" indent="-514350">
              <a:buNone/>
            </a:pPr>
            <a:r>
              <a:rPr lang="de-DE" dirty="0"/>
              <a:t>Die </a:t>
            </a:r>
            <a:r>
              <a:rPr lang="de-DE" b="1" dirty="0">
                <a:solidFill>
                  <a:schemeClr val="accent6"/>
                </a:solidFill>
              </a:rPr>
              <a:t>Aufgaben</a:t>
            </a:r>
            <a:r>
              <a:rPr lang="de-DE" dirty="0"/>
              <a:t> der Studentenschaft sind die:</a:t>
            </a:r>
          </a:p>
          <a:p>
            <a:pPr marL="514350" indent="-514350">
              <a:buNone/>
            </a:pPr>
            <a:endParaRPr lang="de-DE" dirty="0"/>
          </a:p>
          <a:p>
            <a:pPr marL="514350" indent="-514350">
              <a:buNone/>
            </a:pPr>
            <a:r>
              <a:rPr lang="de-DE" dirty="0"/>
              <a:t>	1. Wahrnehmung der hochschulinternen, hochschulpolitischen, sozialen und kulturellen Belange der Studenten,</a:t>
            </a:r>
          </a:p>
          <a:p>
            <a:pPr marL="514350" indent="-514350">
              <a:buNone/>
            </a:pPr>
            <a:endParaRPr lang="de-DE" dirty="0"/>
          </a:p>
          <a:p>
            <a:pPr marL="514350" indent="-514350">
              <a:buNone/>
            </a:pPr>
            <a:r>
              <a:rPr lang="de-DE" dirty="0"/>
              <a:t>	2. Mitwirkung an Evaluations- und Bewertungsverfahren gemäß §9 Abs. 2 und 3,</a:t>
            </a:r>
          </a:p>
          <a:p>
            <a:pPr marL="514350" indent="-514350">
              <a:buNone/>
            </a:pPr>
            <a:endParaRPr lang="de-DE" dirty="0"/>
          </a:p>
          <a:p>
            <a:pPr marL="514350" indent="-514350">
              <a:buNone/>
            </a:pPr>
            <a:r>
              <a:rPr lang="de-DE" dirty="0"/>
              <a:t>	3. Unterstützung der wirtschaftlichen und sozialen Selbsthilfe der Studenten,</a:t>
            </a:r>
          </a:p>
          <a:p>
            <a:pPr marL="514350" indent="-514350">
              <a:buNone/>
            </a:pPr>
            <a:endParaRPr lang="de-DE" dirty="0"/>
          </a:p>
          <a:p>
            <a:pPr marL="514350" indent="-514350">
              <a:buNone/>
            </a:pPr>
            <a:r>
              <a:rPr lang="de-DE" dirty="0"/>
              <a:t>	4. </a:t>
            </a:r>
            <a:r>
              <a:rPr lang="de-DE" b="1" dirty="0">
                <a:solidFill>
                  <a:schemeClr val="accent6">
                    <a:lumMod val="75000"/>
                  </a:schemeClr>
                </a:solidFill>
              </a:rPr>
              <a:t>Unterstützung der Studenten im Studium</a:t>
            </a:r>
            <a:r>
              <a:rPr lang="de-DE" dirty="0"/>
              <a:t>,</a:t>
            </a:r>
          </a:p>
          <a:p>
            <a:pPr marL="514350" indent="-514350">
              <a:buNone/>
            </a:pPr>
            <a:endParaRPr lang="de-DE" dirty="0"/>
          </a:p>
          <a:p>
            <a:pPr marL="514350" indent="-514350">
              <a:buNone/>
            </a:pPr>
            <a:r>
              <a:rPr lang="de-DE" dirty="0"/>
              <a:t>	5. Förderung des Studentensports unbeschadet der Zuständigkeit der Hochschule,</a:t>
            </a:r>
          </a:p>
          <a:p>
            <a:pPr marL="514350" indent="-514350">
              <a:buNone/>
            </a:pPr>
            <a:endParaRPr lang="de-DE" dirty="0"/>
          </a:p>
          <a:p>
            <a:pPr marL="514350" indent="-514350">
              <a:buNone/>
            </a:pPr>
            <a:r>
              <a:rPr lang="de-DE" dirty="0"/>
              <a:t>	6. Pflege der regionale, überregionalen und internationalen Studentenbeziehungen und die Förderung der studentischen Mobilität,</a:t>
            </a:r>
          </a:p>
          <a:p>
            <a:pPr marL="514350" indent="-514350">
              <a:buNone/>
            </a:pPr>
            <a:endParaRPr lang="de-DE" dirty="0"/>
          </a:p>
          <a:p>
            <a:pPr marL="514350" indent="-514350">
              <a:buNone/>
            </a:pPr>
            <a:r>
              <a:rPr lang="de-DE" dirty="0"/>
              <a:t>	7. Förderung der politischen Bildung und des staatsbürgerlichen Verantwortungsbewusstseins der Studenten.</a:t>
            </a:r>
          </a:p>
          <a:p>
            <a:pPr marL="514350" indent="-514350">
              <a:buNone/>
            </a:pPr>
            <a:endParaRPr lang="de-DE" dirty="0"/>
          </a:p>
          <a:p>
            <a:pPr marL="514350" indent="-514350">
              <a:buNone/>
            </a:pPr>
            <a:r>
              <a:rPr lang="de-DE" dirty="0"/>
              <a:t>	$24 Abs. 3 </a:t>
            </a:r>
            <a:r>
              <a:rPr lang="de-DE" dirty="0" err="1"/>
              <a:t>SächsHSFG</a:t>
            </a:r>
            <a:endParaRPr lang="de-DE" dirty="0"/>
          </a:p>
          <a:p>
            <a:pPr marL="514350" indent="-514350"/>
            <a:endParaRPr lang="de-DE" dirty="0"/>
          </a:p>
        </p:txBody>
      </p:sp>
      <p:pic>
        <p:nvPicPr>
          <p:cNvPr id="2050" name="Picture 2" descr="C:\Users\Markus\Pictures\fsr_logo201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5445224"/>
            <a:ext cx="2792272" cy="1038377"/>
          </a:xfrm>
          <a:prstGeom prst="rect">
            <a:avLst/>
          </a:prstGeom>
          <a:noFill/>
        </p:spPr>
      </p:pic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4B3A1-79FC-496A-A12D-5698FF874BE3}" type="slidenum">
              <a:rPr lang="de-DE" smtClean="0"/>
              <a:pPr/>
              <a:t>7</a:t>
            </a:fld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chemeClr val="tx2"/>
                </a:solidFill>
              </a:rPr>
              <a:t>Wie wollen wir das machen?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259632" y="1700808"/>
            <a:ext cx="7488832" cy="3600400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Wingdings" pitchFamily="2" charset="2"/>
              <a:buChar char="Ø"/>
            </a:pPr>
            <a:r>
              <a:rPr lang="de-DE" dirty="0"/>
              <a:t>in diesem Vortrag wichtige Informationen zur Fakultät vermitteln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de-DE" dirty="0"/>
              <a:t>mit anderen Vorträgen das Studium vorbereiten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de-DE" dirty="0"/>
              <a:t>wenn ihr bei uns vorbeikommt, euch alles erklären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de-DE" dirty="0"/>
              <a:t>E-Mail: </a:t>
            </a:r>
            <a:r>
              <a:rPr lang="de-DE" b="1" dirty="0">
                <a:solidFill>
                  <a:schemeClr val="accent6"/>
                </a:solidFill>
              </a:rPr>
              <a:t>fsr_info@htw-dresden.de</a:t>
            </a:r>
          </a:p>
        </p:txBody>
      </p:sp>
      <p:pic>
        <p:nvPicPr>
          <p:cNvPr id="2050" name="Picture 2" descr="C:\Users\Markus\Pictures\fsr_logo201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5445224"/>
            <a:ext cx="2792272" cy="1038377"/>
          </a:xfrm>
          <a:prstGeom prst="rect">
            <a:avLst/>
          </a:prstGeom>
          <a:noFill/>
        </p:spPr>
      </p:pic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4B3A1-79FC-496A-A12D-5698FF874BE3}" type="slidenum">
              <a:rPr lang="de-DE" smtClean="0"/>
              <a:pPr/>
              <a:t>8</a:t>
            </a:fld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5536" y="2492896"/>
            <a:ext cx="8229600" cy="1143000"/>
          </a:xfrm>
        </p:spPr>
        <p:txBody>
          <a:bodyPr/>
          <a:lstStyle/>
          <a:p>
            <a:r>
              <a:rPr lang="de-DE" dirty="0">
                <a:solidFill>
                  <a:schemeClr val="tx2"/>
                </a:solidFill>
              </a:rPr>
              <a:t>2. Wissenswertes</a:t>
            </a:r>
          </a:p>
        </p:txBody>
      </p:sp>
      <p:pic>
        <p:nvPicPr>
          <p:cNvPr id="2050" name="Picture 2" descr="C:\Users\Markus\Pictures\fsr_logo201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5445224"/>
            <a:ext cx="2792272" cy="103837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916</Words>
  <Application>Microsoft Office PowerPoint</Application>
  <PresentationFormat>Bildschirmpräsentation (4:3)</PresentationFormat>
  <Paragraphs>428</Paragraphs>
  <Slides>36</Slides>
  <Notes>6</Notes>
  <HiddenSlides>7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36</vt:i4>
      </vt:variant>
    </vt:vector>
  </HeadingPairs>
  <TitlesOfParts>
    <vt:vector size="40" baseType="lpstr">
      <vt:lpstr>Arial</vt:lpstr>
      <vt:lpstr>Calibri</vt:lpstr>
      <vt:lpstr>Wingdings</vt:lpstr>
      <vt:lpstr>Larissa-Design</vt:lpstr>
      <vt:lpstr>PowerPoint-Präsentation</vt:lpstr>
      <vt:lpstr>Gliederung</vt:lpstr>
      <vt:lpstr>1. Vorstellung</vt:lpstr>
      <vt:lpstr>Wer sind wir?</vt:lpstr>
      <vt:lpstr>Fachschaftsrat Mitglieder</vt:lpstr>
      <vt:lpstr>Wir helfen bei…</vt:lpstr>
      <vt:lpstr>Was wollen wir?</vt:lpstr>
      <vt:lpstr>Wie wollen wir das machen?</vt:lpstr>
      <vt:lpstr>2. Wissenswertes</vt:lpstr>
      <vt:lpstr>Allgemeines zur Fakultät</vt:lpstr>
      <vt:lpstr>Studentenausweis</vt:lpstr>
      <vt:lpstr>Nummern</vt:lpstr>
      <vt:lpstr>E-Mailadressen</vt:lpstr>
      <vt:lpstr>Weitere Zugänge</vt:lpstr>
      <vt:lpstr>WLAN</vt:lpstr>
      <vt:lpstr>Stundenplan</vt:lpstr>
      <vt:lpstr>HTW Dresden App</vt:lpstr>
      <vt:lpstr>3. Mitwirkung</vt:lpstr>
      <vt:lpstr>Studentenschaft</vt:lpstr>
      <vt:lpstr>Hochschule</vt:lpstr>
      <vt:lpstr>Fachschaftsrat</vt:lpstr>
      <vt:lpstr>Aktiv Mitwirken</vt:lpstr>
      <vt:lpstr>Trotzdem Unterstützen?</vt:lpstr>
      <vt:lpstr>Tipps zum Studium</vt:lpstr>
      <vt:lpstr>4. Weiterer Ablauf</vt:lpstr>
      <vt:lpstr>Übersicht</vt:lpstr>
      <vt:lpstr>Ablauf Heute</vt:lpstr>
      <vt:lpstr>Ablauf Morgen</vt:lpstr>
      <vt:lpstr>Ablauf am Mittwoch</vt:lpstr>
      <vt:lpstr>Ablauf am Donnerstag</vt:lpstr>
      <vt:lpstr>5. Kommende Veranstaltungen</vt:lpstr>
      <vt:lpstr>LaTeX-Kurs</vt:lpstr>
      <vt:lpstr>Erstigrillen</vt:lpstr>
      <vt:lpstr>Nützliche Links</vt:lpstr>
      <vt:lpstr>Kontakt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Markus</dc:creator>
  <cp:lastModifiedBy>Paul Patolla</cp:lastModifiedBy>
  <cp:revision>87</cp:revision>
  <dcterms:created xsi:type="dcterms:W3CDTF">2014-09-27T21:05:10Z</dcterms:created>
  <dcterms:modified xsi:type="dcterms:W3CDTF">2016-09-18T21:01:40Z</dcterms:modified>
</cp:coreProperties>
</file>